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56" r:id="rId1"/>
  </p:sldMasterIdLst>
  <p:notesMasterIdLst>
    <p:notesMasterId r:id="rId119"/>
  </p:notesMasterIdLst>
  <p:sldIdLst>
    <p:sldId id="256" r:id="rId2"/>
    <p:sldId id="263" r:id="rId3"/>
    <p:sldId id="264" r:id="rId4"/>
    <p:sldId id="262" r:id="rId5"/>
    <p:sldId id="384" r:id="rId6"/>
    <p:sldId id="265" r:id="rId7"/>
    <p:sldId id="261" r:id="rId8"/>
    <p:sldId id="266" r:id="rId9"/>
    <p:sldId id="385" r:id="rId10"/>
    <p:sldId id="258" r:id="rId11"/>
    <p:sldId id="386" r:id="rId12"/>
    <p:sldId id="387" r:id="rId13"/>
    <p:sldId id="259" r:id="rId14"/>
    <p:sldId id="260" r:id="rId15"/>
    <p:sldId id="388" r:id="rId16"/>
    <p:sldId id="342" r:id="rId17"/>
    <p:sldId id="343" r:id="rId18"/>
    <p:sldId id="344" r:id="rId19"/>
    <p:sldId id="345" r:id="rId20"/>
    <p:sldId id="346" r:id="rId21"/>
    <p:sldId id="271" r:id="rId22"/>
    <p:sldId id="270" r:id="rId23"/>
    <p:sldId id="269" r:id="rId24"/>
    <p:sldId id="274" r:id="rId25"/>
    <p:sldId id="347" r:id="rId26"/>
    <p:sldId id="348" r:id="rId27"/>
    <p:sldId id="339" r:id="rId28"/>
    <p:sldId id="341" r:id="rId29"/>
    <p:sldId id="340" r:id="rId30"/>
    <p:sldId id="338" r:id="rId31"/>
    <p:sldId id="257" r:id="rId32"/>
    <p:sldId id="281" r:id="rId33"/>
    <p:sldId id="279" r:id="rId34"/>
    <p:sldId id="272" r:id="rId35"/>
    <p:sldId id="273" r:id="rId36"/>
    <p:sldId id="282" r:id="rId37"/>
    <p:sldId id="280" r:id="rId38"/>
    <p:sldId id="349" r:id="rId39"/>
    <p:sldId id="283" r:id="rId40"/>
    <p:sldId id="350" r:id="rId41"/>
    <p:sldId id="305" r:id="rId42"/>
    <p:sldId id="306" r:id="rId43"/>
    <p:sldId id="307" r:id="rId44"/>
    <p:sldId id="291" r:id="rId45"/>
    <p:sldId id="301" r:id="rId46"/>
    <p:sldId id="302" r:id="rId47"/>
    <p:sldId id="303" r:id="rId48"/>
    <p:sldId id="294" r:id="rId49"/>
    <p:sldId id="292" r:id="rId50"/>
    <p:sldId id="293" r:id="rId51"/>
    <p:sldId id="358" r:id="rId52"/>
    <p:sldId id="359" r:id="rId53"/>
    <p:sldId id="278" r:id="rId54"/>
    <p:sldId id="361" r:id="rId55"/>
    <p:sldId id="277" r:id="rId56"/>
    <p:sldId id="298" r:id="rId57"/>
    <p:sldId id="295" r:id="rId58"/>
    <p:sldId id="296" r:id="rId59"/>
    <p:sldId id="299" r:id="rId60"/>
    <p:sldId id="300" r:id="rId61"/>
    <p:sldId id="276" r:id="rId62"/>
    <p:sldId id="308" r:id="rId63"/>
    <p:sldId id="284" r:id="rId64"/>
    <p:sldId id="351" r:id="rId65"/>
    <p:sldId id="352" r:id="rId66"/>
    <p:sldId id="353" r:id="rId67"/>
    <p:sldId id="354" r:id="rId68"/>
    <p:sldId id="355" r:id="rId69"/>
    <p:sldId id="356" r:id="rId70"/>
    <p:sldId id="357" r:id="rId71"/>
    <p:sldId id="362" r:id="rId72"/>
    <p:sldId id="363" r:id="rId73"/>
    <p:sldId id="364" r:id="rId74"/>
    <p:sldId id="365" r:id="rId75"/>
    <p:sldId id="309" r:id="rId76"/>
    <p:sldId id="310" r:id="rId77"/>
    <p:sldId id="366" r:id="rId78"/>
    <p:sldId id="311" r:id="rId79"/>
    <p:sldId id="312" r:id="rId80"/>
    <p:sldId id="389" r:id="rId81"/>
    <p:sldId id="390" r:id="rId82"/>
    <p:sldId id="391" r:id="rId83"/>
    <p:sldId id="367" r:id="rId84"/>
    <p:sldId id="336" r:id="rId85"/>
    <p:sldId id="313" r:id="rId86"/>
    <p:sldId id="368" r:id="rId87"/>
    <p:sldId id="314" r:id="rId88"/>
    <p:sldId id="369" r:id="rId89"/>
    <p:sldId id="370" r:id="rId90"/>
    <p:sldId id="371" r:id="rId91"/>
    <p:sldId id="372" r:id="rId92"/>
    <p:sldId id="373" r:id="rId93"/>
    <p:sldId id="376" r:id="rId94"/>
    <p:sldId id="374" r:id="rId95"/>
    <p:sldId id="392" r:id="rId96"/>
    <p:sldId id="37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28" r:id="rId110"/>
    <p:sldId id="330" r:id="rId111"/>
    <p:sldId id="377" r:id="rId112"/>
    <p:sldId id="331" r:id="rId113"/>
    <p:sldId id="332" r:id="rId114"/>
    <p:sldId id="379" r:id="rId115"/>
    <p:sldId id="380" r:id="rId116"/>
    <p:sldId id="381" r:id="rId117"/>
    <p:sldId id="382" r:id="rId118"/>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94771"/>
  </p:normalViewPr>
  <p:slideViewPr>
    <p:cSldViewPr>
      <p:cViewPr varScale="1">
        <p:scale>
          <a:sx n="153" d="100"/>
          <a:sy n="153" d="100"/>
        </p:scale>
        <p:origin x="1960" y="184"/>
      </p:cViewPr>
      <p:guideLst>
        <p:guide orient="horz" pos="2160"/>
        <p:guide pos="2880"/>
      </p:guideLst>
    </p:cSldViewPr>
  </p:slideViewPr>
  <p:notesTextViewPr>
    <p:cViewPr>
      <p:scale>
        <a:sx n="1" d="1"/>
        <a:sy n="1" d="1"/>
      </p:scale>
      <p:origin x="0" y="0"/>
    </p:cViewPr>
  </p:notesTextViewPr>
  <p:sorterViewPr>
    <p:cViewPr>
      <p:scale>
        <a:sx n="110" d="100"/>
        <a:sy n="110" d="100"/>
      </p:scale>
      <p:origin x="0" y="4146"/>
    </p:cViewPr>
  </p:sorterViewPr>
  <p:notesViewPr>
    <p:cSldViewPr>
      <p:cViewPr varScale="1">
        <p:scale>
          <a:sx n="55" d="100"/>
          <a:sy n="55" d="100"/>
        </p:scale>
        <p:origin x="-2832" y="-102"/>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37000" y="0"/>
            <a:ext cx="3011488" cy="461963"/>
          </a:xfrm>
          <a:prstGeom prst="rect">
            <a:avLst/>
          </a:prstGeom>
        </p:spPr>
        <p:txBody>
          <a:bodyPr vert="horz" lIns="91440" tIns="45720" rIns="91440" bIns="45720" rtlCol="0"/>
          <a:lstStyle>
            <a:lvl1pPr algn="r">
              <a:defRPr sz="1200"/>
            </a:lvl1pPr>
          </a:lstStyle>
          <a:p>
            <a:fld id="{B2BAFD25-770F-4100-B955-0FA7227EB24E}" type="datetimeFigureOut">
              <a:rPr lang="en-US" smtClean="0"/>
              <a:t>3/4/21</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91440" tIns="45720" rIns="91440" bIns="45720" rtlCol="0" anchor="b"/>
          <a:lstStyle>
            <a:lvl1pPr algn="r">
              <a:defRPr sz="1200"/>
            </a:lvl1pPr>
          </a:lstStyle>
          <a:p>
            <a:fld id="{A2261B69-B60C-4C28-9B4D-2FDE71D22B23}" type="slidenum">
              <a:rPr lang="en-US" smtClean="0"/>
              <a:t>‹#›</a:t>
            </a:fld>
            <a:endParaRPr lang="en-US" dirty="0"/>
          </a:p>
        </p:txBody>
      </p:sp>
    </p:spTree>
    <p:extLst>
      <p:ext uri="{BB962C8B-B14F-4D97-AF65-F5344CB8AC3E}">
        <p14:creationId xmlns:p14="http://schemas.microsoft.com/office/powerpoint/2010/main" val="270698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20</a:t>
            </a:fld>
            <a:endParaRPr lang="en-US" dirty="0"/>
          </a:p>
        </p:txBody>
      </p:sp>
    </p:spTree>
    <p:extLst>
      <p:ext uri="{BB962C8B-B14F-4D97-AF65-F5344CB8AC3E}">
        <p14:creationId xmlns:p14="http://schemas.microsoft.com/office/powerpoint/2010/main" val="1736499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C8A49-FBC2-48FE-A6D8-FE3E4E499494}" type="datetime1">
              <a:rPr lang="en-US" smtClean="0"/>
              <a:t>3/4/21</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07</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BB9DBF-4832-4299-8DDB-75FF163214C5}" type="datetime1">
              <a:rPr lang="en-US" smtClean="0"/>
              <a:t>3/4/21</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07</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0893-ECF1-4E3D-A912-6E521746FA02}" type="datetime1">
              <a:rPr lang="en-US" smtClean="0"/>
              <a:t>3/4/21</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07</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AFAA7B-1ADF-4742-966A-FEE8728D5D18}" type="datetime1">
              <a:rPr lang="en-US" smtClean="0"/>
              <a:t>3/4/21</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07</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B25B70-412B-4A58-B1EF-58D06CD6F787}" type="datetime1">
              <a:rPr lang="en-US" smtClean="0"/>
              <a:t>3/4/21</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07</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72F1B0-0B51-4A74-A806-CB2ECBA74BA7}" type="datetime1">
              <a:rPr lang="en-US" smtClean="0"/>
              <a:t>3/4/21</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07</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BF776D-18FA-4465-8E10-0D1B2E995B0A}" type="datetime1">
              <a:rPr lang="en-US" smtClean="0"/>
              <a:t>3/4/21</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07</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F0944D-BD98-4C0E-B635-7D5872E87548}" type="datetime1">
              <a:rPr lang="en-US" smtClean="0"/>
              <a:t>3/4/21</a:t>
            </a:fld>
            <a:endParaRPr lang="en-US" dirty="0"/>
          </a:p>
        </p:txBody>
      </p:sp>
      <p:sp>
        <p:nvSpPr>
          <p:cNvPr id="8" name="Footer Placeholder 7"/>
          <p:cNvSpPr>
            <a:spLocks noGrp="1"/>
          </p:cNvSpPr>
          <p:nvPr>
            <p:ph type="ftr" sz="quarter" idx="11"/>
          </p:nvPr>
        </p:nvSpPr>
        <p:spPr/>
        <p:txBody>
          <a:bodyPr/>
          <a:lstStyle/>
          <a:p>
            <a:r>
              <a:rPr lang="sk-SK" dirty="0"/>
              <a:t>CSP554</a:t>
            </a:r>
            <a:r>
              <a:rPr lang="en-US" dirty="0"/>
              <a:t> Module 07</a:t>
            </a:r>
          </a:p>
        </p:txBody>
      </p:sp>
      <p:sp>
        <p:nvSpPr>
          <p:cNvPr id="9" name="Slide Number Placeholder 8"/>
          <p:cNvSpPr>
            <a:spLocks noGrp="1"/>
          </p:cNvSpPr>
          <p:nvPr>
            <p:ph type="sldNum" sz="quarter" idx="12"/>
          </p:nvPr>
        </p:nvSpPr>
        <p:spPr/>
        <p:txBody>
          <a:bodyPr/>
          <a:lstStyle/>
          <a:p>
            <a:fld id="{9AA7C465-8597-4488-B68C-958448427716}"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6AEB9B-1EB4-4D62-A41C-F76ED0DFF952}" type="datetime1">
              <a:rPr lang="en-US" smtClean="0"/>
              <a:t>3/4/21</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33700"/>
            <a:ext cx="8229600" cy="990600"/>
          </a:xfrm>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EEEF9951-6475-43AC-92FC-582D7B8EE374}" type="datetime1">
              <a:rPr lang="en-US" smtClean="0"/>
              <a:t>3/4/21</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extLst>
      <p:ext uri="{BB962C8B-B14F-4D97-AF65-F5344CB8AC3E}">
        <p14:creationId xmlns:p14="http://schemas.microsoft.com/office/powerpoint/2010/main" val="307122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2BC82-15A4-46D5-B252-1C709D5BB447}" type="datetime1">
              <a:rPr lang="en-US" smtClean="0"/>
              <a:t>3/4/21</a:t>
            </a:fld>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07</a:t>
            </a:r>
          </a:p>
        </p:txBody>
      </p:sp>
      <p:sp>
        <p:nvSpPr>
          <p:cNvPr id="4" name="Slide Number Placeholder 3"/>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1D30FA-2027-4666-AF90-3F46F8C2068E}" type="datetime1">
              <a:rPr lang="en-US" smtClean="0"/>
              <a:t>3/4/21</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07</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9A88E0C-1C30-4E3F-88DF-E60D05C78146}" type="datetime1">
              <a:rPr lang="en-US" smtClean="0"/>
              <a:t>3/4/21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sk-SK" dirty="0"/>
              <a:t>CSP554</a:t>
            </a:r>
            <a:r>
              <a:rPr lang="en-US" dirty="0"/>
              <a:t> Module 07</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AA7C465-8597-4488-B68C-95844842771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9" r:id="rId7"/>
    <p:sldLayoutId id="2147483763" r:id="rId8"/>
    <p:sldLayoutId id="2147483764" r:id="rId9"/>
    <p:sldLayoutId id="2147483765" r:id="rId10"/>
    <p:sldLayoutId id="2147483766" r:id="rId11"/>
    <p:sldLayoutId id="2147483767"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park.apache.org/docs/2.4.3/api/python/index.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spark.apache.org/docs/2.4.3/api/python/pyspark.sql.html#pyspark.sql.SparkSession.createDataFram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lstStyle/>
          <a:p>
            <a:r>
              <a:rPr lang="en-US" sz="4800" dirty="0"/>
              <a:t>CSP554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07</a:t>
            </a:r>
          </a:p>
          <a:p>
            <a:r>
              <a:rPr lang="en-US" dirty="0"/>
              <a:t>Spark SQL (</a:t>
            </a:r>
            <a:r>
              <a:rPr lang="en-US" dirty="0" err="1"/>
              <a:t>DataFrames</a:t>
            </a:r>
            <a:r>
              <a:rPr lang="en-US" dirty="0"/>
              <a:t>)</a:t>
            </a:r>
          </a:p>
        </p:txBody>
      </p:sp>
      <p:sp>
        <p:nvSpPr>
          <p:cNvPr id="6" name="Footer Placeholder 5"/>
          <p:cNvSpPr>
            <a:spLocks noGrp="1"/>
          </p:cNvSpPr>
          <p:nvPr>
            <p:ph type="ftr" sz="quarter" idx="11"/>
          </p:nvPr>
        </p:nvSpPr>
        <p:spPr/>
        <p:txBody>
          <a:bodyPr/>
          <a:lstStyle/>
          <a:p>
            <a:r>
              <a:rPr lang="sk-SK" dirty="0"/>
              <a:t>CSP554</a:t>
            </a:r>
            <a:r>
              <a:rPr lang="en-US" dirty="0"/>
              <a:t> Module 07</a:t>
            </a:r>
          </a:p>
        </p:txBody>
      </p:sp>
      <p:sp>
        <p:nvSpPr>
          <p:cNvPr id="7" name="Slide Number Placeholder 6"/>
          <p:cNvSpPr>
            <a:spLocks noGrp="1"/>
          </p:cNvSpPr>
          <p:nvPr>
            <p:ph type="sldNum" sz="quarter" idx="12"/>
          </p:nvPr>
        </p:nvSpPr>
        <p:spPr/>
        <p:txBody>
          <a:bodyPr/>
          <a:lstStyle/>
          <a:p>
            <a:fld id="{9AA7C465-8597-4488-B68C-958448427716}" type="slidenum">
              <a:rPr lang="en-US" smtClean="0"/>
              <a:t>1</a:t>
            </a:fld>
            <a:endParaRPr lang="en-US" dirty="0"/>
          </a:p>
        </p:txBody>
      </p:sp>
    </p:spTree>
    <p:extLst>
      <p:ext uri="{BB962C8B-B14F-4D97-AF65-F5344CB8AC3E}">
        <p14:creationId xmlns:p14="http://schemas.microsoft.com/office/powerpoint/2010/main" val="267655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AED-A3A2-4C4F-B09C-D953E1945AEE}"/>
              </a:ext>
            </a:extLst>
          </p:cNvPr>
          <p:cNvSpPr>
            <a:spLocks noGrp="1"/>
          </p:cNvSpPr>
          <p:nvPr>
            <p:ph type="title"/>
          </p:nvPr>
        </p:nvSpPr>
        <p:spPr/>
        <p:txBody>
          <a:bodyPr/>
          <a:lstStyle/>
          <a:p>
            <a:r>
              <a:rPr lang="en-US" dirty="0" err="1"/>
              <a:t>DataFrames</a:t>
            </a:r>
            <a:r>
              <a:rPr lang="en-US" dirty="0"/>
              <a:t> Versus Datasets</a:t>
            </a:r>
          </a:p>
        </p:txBody>
      </p:sp>
      <p:sp>
        <p:nvSpPr>
          <p:cNvPr id="3" name="Content Placeholder 2">
            <a:extLst>
              <a:ext uri="{FF2B5EF4-FFF2-40B4-BE49-F238E27FC236}">
                <a16:creationId xmlns:a16="http://schemas.microsoft.com/office/drawing/2014/main" id="{09C8E4BC-F0B9-AB4C-B2E4-5AA068502BB4}"/>
              </a:ext>
            </a:extLst>
          </p:cNvPr>
          <p:cNvSpPr>
            <a:spLocks noGrp="1"/>
          </p:cNvSpPr>
          <p:nvPr>
            <p:ph idx="1"/>
          </p:nvPr>
        </p:nvSpPr>
        <p:spPr/>
        <p:txBody>
          <a:bodyPr>
            <a:noAutofit/>
          </a:bodyPr>
          <a:lstStyle/>
          <a:p>
            <a:r>
              <a:rPr lang="en-US" sz="2000" dirty="0"/>
              <a:t>Within the Structured APIs, there are two more APIs, the “untyped” </a:t>
            </a:r>
            <a:r>
              <a:rPr lang="en-US" sz="2000" dirty="0" err="1"/>
              <a:t>DataFrames</a:t>
            </a:r>
            <a:r>
              <a:rPr lang="en-US" sz="2000" dirty="0"/>
              <a:t> and the “typed” Datasets</a:t>
            </a:r>
          </a:p>
          <a:p>
            <a:pPr lvl="1"/>
            <a:r>
              <a:rPr lang="en-US" sz="1800" dirty="0"/>
              <a:t>To say that </a:t>
            </a:r>
            <a:r>
              <a:rPr lang="en-US" sz="1800" dirty="0" err="1"/>
              <a:t>DataFrames</a:t>
            </a:r>
            <a:r>
              <a:rPr lang="en-US" sz="1800" dirty="0"/>
              <a:t> are untyped is slightly inaccurate; they have types, but Spark maintains them completely and only checks whether those types line up to those specified in the schema at </a:t>
            </a:r>
            <a:r>
              <a:rPr lang="en-US" sz="1800" i="1" dirty="0"/>
              <a:t>runtime</a:t>
            </a:r>
          </a:p>
          <a:p>
            <a:pPr lvl="1"/>
            <a:r>
              <a:rPr lang="en-US" sz="1800" dirty="0"/>
              <a:t>Datasets, on the other hand, check whether types conform to the specification at </a:t>
            </a:r>
            <a:r>
              <a:rPr lang="en-US" sz="1800" i="1" dirty="0"/>
              <a:t>compile time</a:t>
            </a:r>
          </a:p>
          <a:p>
            <a:pPr lvl="1"/>
            <a:r>
              <a:rPr lang="en-US" sz="1800" dirty="0"/>
              <a:t>Datasets are only available to Java Virtual Machine (JVM)–based languages (Scala and Java)</a:t>
            </a:r>
          </a:p>
          <a:p>
            <a:r>
              <a:rPr lang="en-US" sz="2000" dirty="0"/>
              <a:t>For the most part, you’re likely to work with </a:t>
            </a:r>
            <a:r>
              <a:rPr lang="en-US" sz="2000" dirty="0" err="1"/>
              <a:t>DataFrames</a:t>
            </a:r>
            <a:r>
              <a:rPr lang="en-US" sz="2000" dirty="0"/>
              <a:t>.</a:t>
            </a:r>
          </a:p>
          <a:p>
            <a:r>
              <a:rPr lang="en-US" sz="2000" dirty="0" err="1"/>
              <a:t>DataFrames</a:t>
            </a:r>
            <a:r>
              <a:rPr lang="en-US" sz="2000" dirty="0"/>
              <a:t> are simply Datasets of Type Row</a:t>
            </a:r>
          </a:p>
          <a:p>
            <a:pPr lvl="1"/>
            <a:r>
              <a:rPr lang="en-US" sz="1800" dirty="0"/>
              <a:t>That is, each record in a </a:t>
            </a:r>
            <a:r>
              <a:rPr lang="en-US" sz="1800" dirty="0" err="1"/>
              <a:t>DataFrame</a:t>
            </a:r>
            <a:r>
              <a:rPr lang="en-US" sz="1800" dirty="0"/>
              <a:t> is an instance of type Row</a:t>
            </a:r>
          </a:p>
          <a:p>
            <a:pPr lvl="1"/>
            <a:r>
              <a:rPr lang="en-US" sz="1800" dirty="0"/>
              <a:t>The “Row” type is Spark’s internal representation of its optimized in-memory format for computation</a:t>
            </a:r>
          </a:p>
        </p:txBody>
      </p:sp>
      <p:sp>
        <p:nvSpPr>
          <p:cNvPr id="4" name="Footer Placeholder 3">
            <a:extLst>
              <a:ext uri="{FF2B5EF4-FFF2-40B4-BE49-F238E27FC236}">
                <a16:creationId xmlns:a16="http://schemas.microsoft.com/office/drawing/2014/main" id="{299A8E7A-E6D2-5D45-842A-DA174D579BB0}"/>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64BD0C23-2D24-814C-AB5B-9081EA269AE6}"/>
              </a:ext>
            </a:extLst>
          </p:cNvPr>
          <p:cNvSpPr>
            <a:spLocks noGrp="1"/>
          </p:cNvSpPr>
          <p:nvPr>
            <p:ph type="sldNum" sz="quarter" idx="12"/>
          </p:nvPr>
        </p:nvSpPr>
        <p:spPr/>
        <p:txBody>
          <a:bodyPr/>
          <a:lstStyle/>
          <a:p>
            <a:fld id="{9AA7C465-8597-4488-B68C-958448427716}" type="slidenum">
              <a:rPr lang="en-US" smtClean="0"/>
              <a:t>10</a:t>
            </a:fld>
            <a:endParaRPr lang="en-US" dirty="0"/>
          </a:p>
        </p:txBody>
      </p:sp>
    </p:spTree>
    <p:extLst>
      <p:ext uri="{BB962C8B-B14F-4D97-AF65-F5344CB8AC3E}">
        <p14:creationId xmlns:p14="http://schemas.microsoft.com/office/powerpoint/2010/main" val="26984163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drop(col)</a:t>
            </a:r>
          </a:p>
        </p:txBody>
      </p:sp>
      <p:sp>
        <p:nvSpPr>
          <p:cNvPr id="3" name="Content Placeholder 2"/>
          <p:cNvSpPr>
            <a:spLocks noGrp="1"/>
          </p:cNvSpPr>
          <p:nvPr>
            <p:ph idx="1"/>
          </p:nvPr>
        </p:nvSpPr>
        <p:spPr/>
        <p:txBody>
          <a:bodyPr/>
          <a:lstStyle/>
          <a:p>
            <a:r>
              <a:rPr lang="en-US" dirty="0"/>
              <a:t>Returns a new </a:t>
            </a:r>
            <a:r>
              <a:rPr lang="en-US" dirty="0" err="1"/>
              <a:t>DataFrame</a:t>
            </a:r>
            <a:r>
              <a:rPr lang="en-US" dirty="0"/>
              <a:t> that drops the specified column</a:t>
            </a:r>
          </a:p>
          <a:p>
            <a:endParaRPr lang="en-US" dirty="0"/>
          </a:p>
          <a:p>
            <a:r>
              <a:rPr lang="en-US" dirty="0"/>
              <a:t>Parameters:	</a:t>
            </a:r>
          </a:p>
          <a:p>
            <a:pPr lvl="1"/>
            <a:r>
              <a:rPr lang="en-US" dirty="0"/>
              <a:t>col – a string name of the column to drop, or a Column to drop.</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100</a:t>
            </a:fld>
            <a:endParaRPr lang="en-US" dirty="0"/>
          </a:p>
        </p:txBody>
      </p:sp>
    </p:spTree>
    <p:extLst>
      <p:ext uri="{BB962C8B-B14F-4D97-AF65-F5344CB8AC3E}">
        <p14:creationId xmlns:p14="http://schemas.microsoft.com/office/powerpoint/2010/main" val="39971202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drop(*cols)</a:t>
            </a:r>
          </a:p>
        </p:txBody>
      </p:sp>
      <p:sp>
        <p:nvSpPr>
          <p:cNvPr id="3" name="Content Placeholder 2"/>
          <p:cNvSpPr>
            <a:spLocks noGrp="1"/>
          </p:cNvSpPr>
          <p:nvPr>
            <p:ph idx="1"/>
          </p:nvPr>
        </p:nvSpPr>
        <p:spPr/>
        <p:txBody>
          <a:bodyPr>
            <a:normAutofit/>
          </a:bodyPr>
          <a:lstStyle/>
          <a:p>
            <a:pPr marL="0" indent="0">
              <a:buNone/>
            </a:pPr>
            <a:r>
              <a:rPr lang="en-US" sz="2000" dirty="0"/>
              <a:t>&gt;&gt;&gt; </a:t>
            </a:r>
            <a:r>
              <a:rPr lang="en-US" sz="2000" dirty="0" err="1"/>
              <a:t>df.drop</a:t>
            </a:r>
            <a:r>
              <a:rPr lang="en-US" sz="2000" dirty="0"/>
              <a:t>('age').collect()</a:t>
            </a:r>
          </a:p>
          <a:p>
            <a:pPr marL="0" indent="0">
              <a:buNone/>
            </a:pPr>
            <a:r>
              <a:rPr lang="en-US" sz="2000" dirty="0"/>
              <a:t>[Row(name=</a:t>
            </a:r>
            <a:r>
              <a:rPr lang="en-US" sz="2000" dirty="0" err="1"/>
              <a:t>u'Alice</a:t>
            </a:r>
            <a:r>
              <a:rPr lang="en-US" sz="2000" dirty="0"/>
              <a:t>'), Row(name=</a:t>
            </a:r>
            <a:r>
              <a:rPr lang="en-US" sz="2000" dirty="0" err="1"/>
              <a:t>u'Bob</a:t>
            </a:r>
            <a:r>
              <a:rPr lang="en-US" sz="2000" dirty="0"/>
              <a:t>')]</a:t>
            </a:r>
          </a:p>
          <a:p>
            <a:pPr marL="0" indent="0">
              <a:buNone/>
            </a:pPr>
            <a:endParaRPr lang="en-US" sz="2000" dirty="0"/>
          </a:p>
          <a:p>
            <a:pPr marL="0" indent="0">
              <a:buNone/>
            </a:pPr>
            <a:r>
              <a:rPr lang="en-US" sz="2000" dirty="0"/>
              <a:t>&gt;&gt;&gt; </a:t>
            </a:r>
            <a:r>
              <a:rPr lang="en-US" sz="2000" dirty="0" err="1"/>
              <a:t>df.drop</a:t>
            </a:r>
            <a:r>
              <a:rPr lang="en-US" sz="2000" dirty="0"/>
              <a:t>(</a:t>
            </a:r>
            <a:r>
              <a:rPr lang="en-US" sz="2000" dirty="0" err="1"/>
              <a:t>df.age</a:t>
            </a:r>
            <a:r>
              <a:rPr lang="en-US" sz="2000" dirty="0"/>
              <a:t>).collect()</a:t>
            </a:r>
          </a:p>
          <a:p>
            <a:pPr marL="0" indent="0">
              <a:buNone/>
            </a:pPr>
            <a:r>
              <a:rPr lang="en-US" sz="2000" dirty="0"/>
              <a:t>[Row(name=</a:t>
            </a:r>
            <a:r>
              <a:rPr lang="en-US" sz="2000" dirty="0" err="1"/>
              <a:t>u'Alice</a:t>
            </a:r>
            <a:r>
              <a:rPr lang="en-US" sz="2000" dirty="0"/>
              <a:t>'), Row(name=</a:t>
            </a:r>
            <a:r>
              <a:rPr lang="en-US" sz="2000" dirty="0" err="1"/>
              <a:t>u'Bob</a:t>
            </a:r>
            <a:r>
              <a:rPr lang="en-US" sz="2000" dirty="0"/>
              <a:t>')]</a:t>
            </a:r>
          </a:p>
          <a:p>
            <a:pPr marL="0" indent="0">
              <a:buNone/>
            </a:pPr>
            <a:endParaRPr lang="en-US" sz="2000" dirty="0"/>
          </a:p>
          <a:p>
            <a:pPr marL="0" indent="0">
              <a:buNone/>
            </a:pPr>
            <a:r>
              <a:rPr lang="en-US" sz="2000" dirty="0"/>
              <a:t>&gt;&gt;&gt; </a:t>
            </a:r>
            <a:r>
              <a:rPr lang="en-US" sz="2000" dirty="0" err="1"/>
              <a:t>df.join</a:t>
            </a:r>
            <a:r>
              <a:rPr lang="en-US" sz="2000" dirty="0"/>
              <a:t>(df2, df.name == df2.name, 'inner').drop(df.name).collect()</a:t>
            </a:r>
          </a:p>
          <a:p>
            <a:pPr marL="0" indent="0">
              <a:buNone/>
            </a:pPr>
            <a:r>
              <a:rPr lang="en-US" sz="2000" dirty="0"/>
              <a:t>[Row(age=5, height=85, name=</a:t>
            </a:r>
            <a:r>
              <a:rPr lang="en-US" sz="2000" dirty="0" err="1"/>
              <a:t>u'Bob</a:t>
            </a:r>
            <a:r>
              <a:rPr lang="en-US" sz="2000" dirty="0"/>
              <a:t>')]</a:t>
            </a:r>
          </a:p>
          <a:p>
            <a:pPr marL="0" indent="0">
              <a:buNone/>
            </a:pPr>
            <a:endParaRPr lang="en-US" sz="2000" dirty="0"/>
          </a:p>
          <a:p>
            <a:pPr marL="0" indent="0">
              <a:buNone/>
            </a:pPr>
            <a:r>
              <a:rPr lang="en-US" sz="2000" dirty="0"/>
              <a:t>&gt;&gt;&gt; </a:t>
            </a:r>
            <a:r>
              <a:rPr lang="en-US" sz="2000" dirty="0" err="1"/>
              <a:t>df.join</a:t>
            </a:r>
            <a:r>
              <a:rPr lang="en-US" sz="2000" dirty="0"/>
              <a:t>(df2, df.name == df2.name, 'inner').drop(df2.name).collect()</a:t>
            </a:r>
          </a:p>
          <a:p>
            <a:pPr marL="0" indent="0">
              <a:buNone/>
            </a:pPr>
            <a:r>
              <a:rPr lang="en-US" sz="2000" dirty="0"/>
              <a:t>[Row(age=5, name=</a:t>
            </a:r>
            <a:r>
              <a:rPr lang="en-US" sz="2000" dirty="0" err="1"/>
              <a:t>u'Bob</a:t>
            </a:r>
            <a:r>
              <a:rPr lang="en-US" sz="2000" dirty="0"/>
              <a:t>', height=85)]</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101</a:t>
            </a:fld>
            <a:endParaRPr lang="en-US" dirty="0"/>
          </a:p>
        </p:txBody>
      </p:sp>
    </p:spTree>
    <p:extLst>
      <p:ext uri="{BB962C8B-B14F-4D97-AF65-F5344CB8AC3E}">
        <p14:creationId xmlns:p14="http://schemas.microsoft.com/office/powerpoint/2010/main" val="3643816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DataFrame</a:t>
            </a:r>
            <a:br>
              <a:rPr lang="en-US" sz="2800" dirty="0"/>
            </a:br>
            <a:r>
              <a:rPr lang="en-US" sz="2800" dirty="0" err="1"/>
              <a:t>dropna</a:t>
            </a:r>
            <a:r>
              <a:rPr lang="en-US" sz="2800" dirty="0"/>
              <a:t>(how='any', thresh=None, subset=None)</a:t>
            </a:r>
          </a:p>
        </p:txBody>
      </p:sp>
      <p:sp>
        <p:nvSpPr>
          <p:cNvPr id="3" name="Content Placeholder 2"/>
          <p:cNvSpPr>
            <a:spLocks noGrp="1"/>
          </p:cNvSpPr>
          <p:nvPr>
            <p:ph idx="1"/>
          </p:nvPr>
        </p:nvSpPr>
        <p:spPr/>
        <p:txBody>
          <a:bodyPr>
            <a:normAutofit fontScale="92500" lnSpcReduction="20000"/>
          </a:bodyPr>
          <a:lstStyle/>
          <a:p>
            <a:r>
              <a:rPr lang="en-US" dirty="0"/>
              <a:t>Returns a new </a:t>
            </a:r>
            <a:r>
              <a:rPr lang="en-US" dirty="0" err="1"/>
              <a:t>DataFrame</a:t>
            </a:r>
            <a:r>
              <a:rPr lang="en-US" dirty="0"/>
              <a:t> omitting rows with null values</a:t>
            </a:r>
          </a:p>
          <a:p>
            <a:endParaRPr lang="en-US" dirty="0"/>
          </a:p>
          <a:p>
            <a:r>
              <a:rPr lang="en-US" dirty="0"/>
              <a:t>Parameters:	</a:t>
            </a:r>
          </a:p>
          <a:p>
            <a:pPr lvl="1"/>
            <a:r>
              <a:rPr lang="en-US" dirty="0"/>
              <a:t>how – ‘any’ or ‘all’. If ‘any’, drop a row if it contains any nulls. If ‘all’, drop a row only if all its values are null.</a:t>
            </a:r>
          </a:p>
          <a:p>
            <a:pPr lvl="1"/>
            <a:r>
              <a:rPr lang="en-US" dirty="0"/>
              <a:t>thresh – </a:t>
            </a:r>
            <a:r>
              <a:rPr lang="en-US" dirty="0" err="1"/>
              <a:t>int</a:t>
            </a:r>
            <a:r>
              <a:rPr lang="en-US" dirty="0"/>
              <a:t>, default None If specified, drop rows that have less than thresh non-null values. This overwrites the how parameter.</a:t>
            </a:r>
          </a:p>
          <a:p>
            <a:pPr lvl="1"/>
            <a:r>
              <a:rPr lang="en-US" dirty="0"/>
              <a:t>subset – optional list of column names to consider.</a:t>
            </a:r>
          </a:p>
          <a:p>
            <a:endParaRPr lang="en-US" dirty="0"/>
          </a:p>
          <a:p>
            <a:r>
              <a:rPr lang="en-US" dirty="0"/>
              <a:t>&gt;&gt;&gt; df4.dropna().show()</a:t>
            </a:r>
          </a:p>
          <a:p>
            <a:r>
              <a:rPr lang="en-US" dirty="0"/>
              <a:t>+---+------+-----+</a:t>
            </a:r>
          </a:p>
          <a:p>
            <a:r>
              <a:rPr lang="en-US" dirty="0"/>
              <a:t>|</a:t>
            </a:r>
            <a:r>
              <a:rPr lang="en-US" dirty="0" err="1"/>
              <a:t>age|height</a:t>
            </a:r>
            <a:r>
              <a:rPr lang="en-US" dirty="0"/>
              <a:t>| name|</a:t>
            </a:r>
          </a:p>
          <a:p>
            <a:r>
              <a:rPr lang="en-US" dirty="0"/>
              <a:t>+---+------+-----+</a:t>
            </a:r>
          </a:p>
          <a:p>
            <a:r>
              <a:rPr lang="en-US" dirty="0"/>
              <a:t>| 10|    80|Alice|</a:t>
            </a:r>
          </a:p>
          <a:p>
            <a:r>
              <a:rPr lang="en-US"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102</a:t>
            </a:fld>
            <a:endParaRPr lang="en-US" dirty="0"/>
          </a:p>
        </p:txBody>
      </p:sp>
    </p:spTree>
    <p:extLst>
      <p:ext uri="{BB962C8B-B14F-4D97-AF65-F5344CB8AC3E}">
        <p14:creationId xmlns:p14="http://schemas.microsoft.com/office/powerpoint/2010/main" val="33000636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err="1"/>
              <a:t>dtypes</a:t>
            </a:r>
            <a:endParaRPr lang="en-US" dirty="0"/>
          </a:p>
        </p:txBody>
      </p:sp>
      <p:sp>
        <p:nvSpPr>
          <p:cNvPr id="3" name="Content Placeholder 2"/>
          <p:cNvSpPr>
            <a:spLocks noGrp="1"/>
          </p:cNvSpPr>
          <p:nvPr>
            <p:ph idx="1"/>
          </p:nvPr>
        </p:nvSpPr>
        <p:spPr/>
        <p:txBody>
          <a:bodyPr/>
          <a:lstStyle/>
          <a:p>
            <a:r>
              <a:rPr lang="en-US" dirty="0" err="1"/>
              <a:t>dtypes</a:t>
            </a:r>
            <a:endParaRPr lang="en-US" dirty="0"/>
          </a:p>
          <a:p>
            <a:r>
              <a:rPr lang="en-US" dirty="0"/>
              <a:t>Returns all column names and their data types as a list</a:t>
            </a:r>
          </a:p>
          <a:p>
            <a:pPr marL="0" indent="0">
              <a:buNone/>
            </a:pPr>
            <a:endParaRPr lang="en-US" dirty="0"/>
          </a:p>
          <a:p>
            <a:pPr marL="0" indent="0">
              <a:buNone/>
            </a:pPr>
            <a:r>
              <a:rPr lang="en-US" b="1" dirty="0"/>
              <a:t>&gt;&gt;&gt; </a:t>
            </a:r>
            <a:r>
              <a:rPr lang="en-US" dirty="0" err="1"/>
              <a:t>df.dtypes</a:t>
            </a:r>
            <a:r>
              <a:rPr lang="en-US" dirty="0"/>
              <a:t> </a:t>
            </a:r>
          </a:p>
          <a:p>
            <a:pPr marL="0" indent="0">
              <a:buNone/>
            </a:pPr>
            <a:r>
              <a:rPr lang="en-US" dirty="0"/>
              <a:t>[('age', '</a:t>
            </a:r>
            <a:r>
              <a:rPr lang="en-US" dirty="0" err="1"/>
              <a:t>int</a:t>
            </a:r>
            <a:r>
              <a:rPr lang="en-US" dirty="0"/>
              <a:t>'), ('name', 'string')]</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103</a:t>
            </a:fld>
            <a:endParaRPr lang="en-US" dirty="0"/>
          </a:p>
        </p:txBody>
      </p:sp>
    </p:spTree>
    <p:extLst>
      <p:ext uri="{BB962C8B-B14F-4D97-AF65-F5344CB8AC3E}">
        <p14:creationId xmlns:p14="http://schemas.microsoft.com/office/powerpoint/2010/main" val="183234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err="1"/>
              <a:t>fillna</a:t>
            </a:r>
            <a:r>
              <a:rPr lang="en-US" dirty="0"/>
              <a:t>(value, subset=None)</a:t>
            </a:r>
          </a:p>
        </p:txBody>
      </p:sp>
      <p:sp>
        <p:nvSpPr>
          <p:cNvPr id="3" name="Content Placeholder 2"/>
          <p:cNvSpPr>
            <a:spLocks noGrp="1"/>
          </p:cNvSpPr>
          <p:nvPr>
            <p:ph idx="1"/>
          </p:nvPr>
        </p:nvSpPr>
        <p:spPr/>
        <p:txBody>
          <a:bodyPr>
            <a:normAutofit/>
          </a:bodyPr>
          <a:lstStyle/>
          <a:p>
            <a:r>
              <a:rPr lang="en-US" dirty="0"/>
              <a:t>Replace null values</a:t>
            </a:r>
          </a:p>
          <a:p>
            <a:endParaRPr lang="en-US" dirty="0"/>
          </a:p>
          <a:p>
            <a:r>
              <a:rPr lang="en-US" dirty="0"/>
              <a:t>Parameters:	</a:t>
            </a:r>
          </a:p>
          <a:p>
            <a:pPr lvl="1"/>
            <a:r>
              <a:rPr lang="en-US" dirty="0"/>
              <a:t>value – </a:t>
            </a:r>
            <a:r>
              <a:rPr lang="en-US" dirty="0" err="1"/>
              <a:t>int</a:t>
            </a:r>
            <a:r>
              <a:rPr lang="en-US" dirty="0"/>
              <a:t>, long, float, string, or dict. Value to replace null values with. If the value is a </a:t>
            </a:r>
            <a:r>
              <a:rPr lang="en-US" dirty="0" err="1"/>
              <a:t>dict</a:t>
            </a:r>
            <a:r>
              <a:rPr lang="en-US" dirty="0"/>
              <a:t>, then subset is ignored and value must be a mapping from column name (string) to replacement value. The replacement value must be an </a:t>
            </a:r>
            <a:r>
              <a:rPr lang="en-US" dirty="0" err="1"/>
              <a:t>int</a:t>
            </a:r>
            <a:r>
              <a:rPr lang="en-US" dirty="0"/>
              <a:t>, long, float, or string.</a:t>
            </a:r>
          </a:p>
          <a:p>
            <a:pPr lvl="1"/>
            <a:r>
              <a:rPr lang="en-US" dirty="0"/>
              <a:t>subset – optional list of column names to consider</a:t>
            </a:r>
          </a:p>
          <a:p>
            <a:pPr lvl="2"/>
            <a:r>
              <a:rPr lang="en-US" dirty="0"/>
              <a:t>Columns specified in subset that do not have matching data type are ignored</a:t>
            </a:r>
          </a:p>
          <a:p>
            <a:pPr lvl="2"/>
            <a:r>
              <a:rPr lang="en-US" dirty="0"/>
              <a:t>For example, if value is a string, and subset contains a non-string column, then the non-string column is simply ignored.</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104</a:t>
            </a:fld>
            <a:endParaRPr lang="en-US" dirty="0"/>
          </a:p>
        </p:txBody>
      </p:sp>
    </p:spTree>
    <p:extLst>
      <p:ext uri="{BB962C8B-B14F-4D97-AF65-F5344CB8AC3E}">
        <p14:creationId xmlns:p14="http://schemas.microsoft.com/office/powerpoint/2010/main" val="1680871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filter(condition)</a:t>
            </a:r>
          </a:p>
        </p:txBody>
      </p:sp>
      <p:sp>
        <p:nvSpPr>
          <p:cNvPr id="3" name="Content Placeholder 2"/>
          <p:cNvSpPr>
            <a:spLocks noGrp="1"/>
          </p:cNvSpPr>
          <p:nvPr>
            <p:ph idx="1"/>
          </p:nvPr>
        </p:nvSpPr>
        <p:spPr/>
        <p:txBody>
          <a:bodyPr/>
          <a:lstStyle/>
          <a:p>
            <a:r>
              <a:rPr lang="en-US" dirty="0"/>
              <a:t>Filters rows using the given condition.</a:t>
            </a:r>
          </a:p>
          <a:p>
            <a:endParaRPr lang="en-US" dirty="0"/>
          </a:p>
          <a:p>
            <a:endParaRPr lang="en-US" dirty="0"/>
          </a:p>
          <a:p>
            <a:r>
              <a:rPr lang="en-US" dirty="0"/>
              <a:t>Parameters:	</a:t>
            </a:r>
          </a:p>
          <a:p>
            <a:pPr lvl="1"/>
            <a:r>
              <a:rPr lang="en-US" dirty="0"/>
              <a:t>condition – a Column of </a:t>
            </a:r>
            <a:r>
              <a:rPr lang="en-US" dirty="0" err="1"/>
              <a:t>types.BooleanType</a:t>
            </a:r>
            <a:r>
              <a:rPr lang="en-US" dirty="0"/>
              <a:t> or a string of SQL expression</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105</a:t>
            </a:fld>
            <a:endParaRPr lang="en-US" dirty="0"/>
          </a:p>
        </p:txBody>
      </p:sp>
    </p:spTree>
    <p:extLst>
      <p:ext uri="{BB962C8B-B14F-4D97-AF65-F5344CB8AC3E}">
        <p14:creationId xmlns:p14="http://schemas.microsoft.com/office/powerpoint/2010/main" val="3450396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filter(condition)</a:t>
            </a:r>
          </a:p>
        </p:txBody>
      </p:sp>
      <p:sp>
        <p:nvSpPr>
          <p:cNvPr id="3" name="Content Placeholder 2"/>
          <p:cNvSpPr>
            <a:spLocks noGrp="1"/>
          </p:cNvSpPr>
          <p:nvPr>
            <p:ph idx="1"/>
          </p:nvPr>
        </p:nvSpPr>
        <p:spPr/>
        <p:txBody>
          <a:bodyPr/>
          <a:lstStyle/>
          <a:p>
            <a:r>
              <a:rPr lang="en-US" dirty="0"/>
              <a:t>&gt;&gt; </a:t>
            </a:r>
            <a:r>
              <a:rPr lang="en-US" dirty="0" err="1"/>
              <a:t>df.filter</a:t>
            </a:r>
            <a:r>
              <a:rPr lang="en-US" dirty="0"/>
              <a:t>(</a:t>
            </a:r>
            <a:r>
              <a:rPr lang="en-US" dirty="0" err="1"/>
              <a:t>df.age</a:t>
            </a:r>
            <a:r>
              <a:rPr lang="en-US" dirty="0"/>
              <a:t> &gt; 3).collect()</a:t>
            </a:r>
          </a:p>
          <a:p>
            <a:r>
              <a:rPr lang="en-US" dirty="0"/>
              <a:t>[Row(age=5, name=</a:t>
            </a:r>
            <a:r>
              <a:rPr lang="en-US" dirty="0" err="1"/>
              <a:t>u'Bob</a:t>
            </a:r>
            <a:r>
              <a:rPr lang="en-US" dirty="0"/>
              <a:t>')]</a:t>
            </a:r>
          </a:p>
          <a:p>
            <a:endParaRPr lang="en-US" dirty="0"/>
          </a:p>
          <a:p>
            <a:r>
              <a:rPr lang="en-US" dirty="0"/>
              <a:t>&gt;&gt;&gt; </a:t>
            </a:r>
            <a:r>
              <a:rPr lang="en-US" dirty="0" err="1"/>
              <a:t>df.where</a:t>
            </a:r>
            <a:r>
              <a:rPr lang="en-US" dirty="0"/>
              <a:t>(</a:t>
            </a:r>
            <a:r>
              <a:rPr lang="en-US" dirty="0" err="1"/>
              <a:t>df.age</a:t>
            </a:r>
            <a:r>
              <a:rPr lang="en-US" dirty="0"/>
              <a:t> == 2).collect()</a:t>
            </a:r>
          </a:p>
          <a:p>
            <a:r>
              <a:rPr lang="en-US" dirty="0"/>
              <a:t>[Row(age=2, name=</a:t>
            </a:r>
            <a:r>
              <a:rPr lang="en-US" dirty="0" err="1"/>
              <a:t>u'Alice</a:t>
            </a:r>
            <a:r>
              <a:rPr lang="en-US" dirty="0"/>
              <a:t>')]</a:t>
            </a:r>
          </a:p>
          <a:p>
            <a:endParaRPr lang="en-US" dirty="0"/>
          </a:p>
          <a:p>
            <a:r>
              <a:rPr lang="en-US" dirty="0"/>
              <a:t>&gt;&gt;&gt; </a:t>
            </a:r>
            <a:r>
              <a:rPr lang="en-US" dirty="0" err="1"/>
              <a:t>df.filter</a:t>
            </a:r>
            <a:r>
              <a:rPr lang="en-US" dirty="0"/>
              <a:t>("age &gt; 3").collect()</a:t>
            </a:r>
          </a:p>
          <a:p>
            <a:r>
              <a:rPr lang="en-US" dirty="0"/>
              <a:t>[Row(age=5, name=</a:t>
            </a:r>
            <a:r>
              <a:rPr lang="en-US" dirty="0" err="1"/>
              <a:t>u'Bob</a:t>
            </a:r>
            <a:r>
              <a:rPr lang="en-US" dirty="0"/>
              <a:t>')]</a:t>
            </a:r>
          </a:p>
          <a:p>
            <a:endParaRPr lang="en-US" dirty="0"/>
          </a:p>
          <a:p>
            <a:r>
              <a:rPr lang="en-US" dirty="0"/>
              <a:t>&gt;&gt;&gt; </a:t>
            </a:r>
            <a:r>
              <a:rPr lang="en-US" dirty="0" err="1"/>
              <a:t>df.where</a:t>
            </a:r>
            <a:r>
              <a:rPr lang="en-US" dirty="0"/>
              <a:t>("age = 2").collect()</a:t>
            </a:r>
          </a:p>
          <a:p>
            <a:r>
              <a:rPr lang="en-US" dirty="0"/>
              <a:t>[Row(age=2, name=</a:t>
            </a:r>
            <a:r>
              <a:rPr lang="en-US" dirty="0" err="1"/>
              <a:t>u'Alice</a:t>
            </a:r>
            <a:r>
              <a:rPr lang="en-US"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106</a:t>
            </a:fld>
            <a:endParaRPr lang="en-US" dirty="0"/>
          </a:p>
        </p:txBody>
      </p:sp>
    </p:spTree>
    <p:extLst>
      <p:ext uri="{BB962C8B-B14F-4D97-AF65-F5344CB8AC3E}">
        <p14:creationId xmlns:p14="http://schemas.microsoft.com/office/powerpoint/2010/main" val="23574082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sk-SK" dirty="0"/>
              <a:t>CSP554</a:t>
            </a:r>
            <a:r>
              <a:rPr lang="en-US" dirty="0"/>
              <a:t> Module 07</a:t>
            </a:r>
          </a:p>
        </p:txBody>
      </p:sp>
      <p:sp>
        <p:nvSpPr>
          <p:cNvPr id="4" name="Slide Number Placeholder 3"/>
          <p:cNvSpPr>
            <a:spLocks noGrp="1"/>
          </p:cNvSpPr>
          <p:nvPr>
            <p:ph type="sldNum" sz="quarter" idx="12"/>
          </p:nvPr>
        </p:nvSpPr>
        <p:spPr/>
        <p:txBody>
          <a:bodyPr/>
          <a:lstStyle/>
          <a:p>
            <a:fld id="{9AA7C465-8597-4488-B68C-958448427716}" type="slidenum">
              <a:rPr lang="en-US" smtClean="0"/>
              <a:t>107</a:t>
            </a:fld>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81734" y="1565378"/>
            <a:ext cx="6185866" cy="506402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7339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first()</a:t>
            </a:r>
          </a:p>
        </p:txBody>
      </p:sp>
      <p:sp>
        <p:nvSpPr>
          <p:cNvPr id="3" name="Content Placeholder 2"/>
          <p:cNvSpPr>
            <a:spLocks noGrp="1"/>
          </p:cNvSpPr>
          <p:nvPr>
            <p:ph idx="1"/>
          </p:nvPr>
        </p:nvSpPr>
        <p:spPr/>
        <p:txBody>
          <a:bodyPr/>
          <a:lstStyle/>
          <a:p>
            <a:r>
              <a:rPr lang="en-US" dirty="0"/>
              <a:t>Returns the first row as a Row.</a:t>
            </a:r>
          </a:p>
          <a:p>
            <a:endParaRPr lang="en-US" dirty="0"/>
          </a:p>
          <a:p>
            <a:r>
              <a:rPr lang="en-US" dirty="0"/>
              <a:t>&gt;&gt;&gt; </a:t>
            </a:r>
            <a:r>
              <a:rPr lang="en-US" dirty="0" err="1"/>
              <a:t>df.first</a:t>
            </a:r>
            <a:r>
              <a:rPr lang="en-US" dirty="0"/>
              <a:t>()</a:t>
            </a:r>
          </a:p>
          <a:p>
            <a:r>
              <a:rPr lang="en-US" dirty="0"/>
              <a:t>Row(age=2, name=</a:t>
            </a:r>
            <a:r>
              <a:rPr lang="en-US" dirty="0" err="1"/>
              <a:t>u'Alice</a:t>
            </a:r>
            <a:r>
              <a:rPr lang="en-US"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108</a:t>
            </a:fld>
            <a:endParaRPr lang="en-US" dirty="0"/>
          </a:p>
        </p:txBody>
      </p:sp>
    </p:spTree>
    <p:extLst>
      <p:ext uri="{BB962C8B-B14F-4D97-AF65-F5344CB8AC3E}">
        <p14:creationId xmlns:p14="http://schemas.microsoft.com/office/powerpoint/2010/main" val="3144674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DastaFrame</a:t>
            </a:r>
            <a:br>
              <a:rPr lang="en-US" dirty="0"/>
            </a:br>
            <a:r>
              <a:rPr lang="en-US" dirty="0" err="1"/>
              <a:t>foreach</a:t>
            </a:r>
            <a:r>
              <a:rPr lang="en-US" dirty="0"/>
              <a:t>()</a:t>
            </a:r>
          </a:p>
        </p:txBody>
      </p:sp>
      <p:sp>
        <p:nvSpPr>
          <p:cNvPr id="3" name="Content Placeholder 2"/>
          <p:cNvSpPr>
            <a:spLocks noGrp="1"/>
          </p:cNvSpPr>
          <p:nvPr>
            <p:ph idx="1"/>
          </p:nvPr>
        </p:nvSpPr>
        <p:spPr/>
        <p:txBody>
          <a:bodyPr/>
          <a:lstStyle/>
          <a:p>
            <a:r>
              <a:rPr lang="en-US" dirty="0"/>
              <a:t>Applies the f function to all Row of this </a:t>
            </a:r>
            <a:r>
              <a:rPr lang="en-US" dirty="0" err="1"/>
              <a:t>DataFrame</a:t>
            </a:r>
            <a:r>
              <a:rPr lang="en-US" dirty="0"/>
              <a:t>.</a:t>
            </a:r>
          </a:p>
          <a:p>
            <a:pPr marL="0" indent="0">
              <a:buNone/>
            </a:pPr>
            <a:endParaRPr lang="en-US" dirty="0"/>
          </a:p>
          <a:p>
            <a:r>
              <a:rPr lang="en-US" dirty="0"/>
              <a:t>&gt;&gt;&gt; </a:t>
            </a:r>
            <a:r>
              <a:rPr lang="en-US" dirty="0" err="1"/>
              <a:t>def</a:t>
            </a:r>
            <a:r>
              <a:rPr lang="en-US" dirty="0"/>
              <a:t> f(person):</a:t>
            </a:r>
          </a:p>
          <a:p>
            <a:r>
              <a:rPr lang="en-US" dirty="0"/>
              <a:t>...     print(person.name)</a:t>
            </a:r>
          </a:p>
          <a:p>
            <a:r>
              <a:rPr lang="en-US" dirty="0"/>
              <a:t>&gt;&gt;&gt; </a:t>
            </a:r>
            <a:r>
              <a:rPr lang="en-US" dirty="0" err="1"/>
              <a:t>df.foreach</a:t>
            </a:r>
            <a:r>
              <a:rPr lang="en-US" dirty="0"/>
              <a:t>(f)</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109</a:t>
            </a:fld>
            <a:endParaRPr lang="en-US" dirty="0"/>
          </a:p>
        </p:txBody>
      </p:sp>
    </p:spTree>
    <p:extLst>
      <p:ext uri="{BB962C8B-B14F-4D97-AF65-F5344CB8AC3E}">
        <p14:creationId xmlns:p14="http://schemas.microsoft.com/office/powerpoint/2010/main" val="2382468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9C25-56F4-5E41-8A6F-55C56FD277AB}"/>
              </a:ext>
            </a:extLst>
          </p:cNvPr>
          <p:cNvSpPr>
            <a:spLocks noGrp="1"/>
          </p:cNvSpPr>
          <p:nvPr>
            <p:ph type="title"/>
          </p:nvPr>
        </p:nvSpPr>
        <p:spPr/>
        <p:txBody>
          <a:bodyPr/>
          <a:lstStyle/>
          <a:p>
            <a:r>
              <a:rPr lang="en-US" dirty="0" err="1"/>
              <a:t>DataFrame</a:t>
            </a:r>
            <a:r>
              <a:rPr lang="en-US" dirty="0"/>
              <a:t> Performance</a:t>
            </a:r>
          </a:p>
        </p:txBody>
      </p:sp>
      <p:sp>
        <p:nvSpPr>
          <p:cNvPr id="3" name="Content Placeholder 2">
            <a:extLst>
              <a:ext uri="{FF2B5EF4-FFF2-40B4-BE49-F238E27FC236}">
                <a16:creationId xmlns:a16="http://schemas.microsoft.com/office/drawing/2014/main" id="{507A85B1-416F-0543-BBB8-686E77EF9F50}"/>
              </a:ext>
            </a:extLst>
          </p:cNvPr>
          <p:cNvSpPr>
            <a:spLocks noGrp="1"/>
          </p:cNvSpPr>
          <p:nvPr>
            <p:ph idx="1"/>
          </p:nvPr>
        </p:nvSpPr>
        <p:spPr/>
        <p:txBody>
          <a:bodyPr/>
          <a:lstStyle/>
          <a:p>
            <a:r>
              <a:rPr lang="en-US" dirty="0" err="1"/>
              <a:t>DataFrames</a:t>
            </a:r>
            <a:r>
              <a:rPr lang="en-US" dirty="0"/>
              <a:t> can be significantly faster than RDDs</a:t>
            </a:r>
          </a:p>
          <a:p>
            <a:r>
              <a:rPr lang="en-US" dirty="0"/>
              <a:t>And they perform the same, regardless of language</a:t>
            </a:r>
          </a:p>
          <a:p>
            <a:endParaRPr lang="en-US" dirty="0"/>
          </a:p>
        </p:txBody>
      </p:sp>
      <p:sp>
        <p:nvSpPr>
          <p:cNvPr id="4" name="Footer Placeholder 3">
            <a:extLst>
              <a:ext uri="{FF2B5EF4-FFF2-40B4-BE49-F238E27FC236}">
                <a16:creationId xmlns:a16="http://schemas.microsoft.com/office/drawing/2014/main" id="{1270B9F1-CA2F-F844-9EF1-637E624117E0}"/>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706A59FF-7F15-2B4C-A748-33D0D9E40954}"/>
              </a:ext>
            </a:extLst>
          </p:cNvPr>
          <p:cNvSpPr>
            <a:spLocks noGrp="1"/>
          </p:cNvSpPr>
          <p:nvPr>
            <p:ph type="sldNum" sz="quarter" idx="12"/>
          </p:nvPr>
        </p:nvSpPr>
        <p:spPr/>
        <p:txBody>
          <a:bodyPr/>
          <a:lstStyle/>
          <a:p>
            <a:fld id="{9AA7C465-8597-4488-B68C-958448427716}" type="slidenum">
              <a:rPr lang="en-US" smtClean="0"/>
              <a:t>11</a:t>
            </a:fld>
            <a:endParaRPr lang="en-US" dirty="0"/>
          </a:p>
        </p:txBody>
      </p:sp>
      <p:pic>
        <p:nvPicPr>
          <p:cNvPr id="6" name="Picture 5">
            <a:extLst>
              <a:ext uri="{FF2B5EF4-FFF2-40B4-BE49-F238E27FC236}">
                <a16:creationId xmlns:a16="http://schemas.microsoft.com/office/drawing/2014/main" id="{8C45A7FD-FF90-8F46-8EBC-A981C98E46FE}"/>
              </a:ext>
            </a:extLst>
          </p:cNvPr>
          <p:cNvPicPr>
            <a:picLocks noChangeAspect="1"/>
          </p:cNvPicPr>
          <p:nvPr/>
        </p:nvPicPr>
        <p:blipFill>
          <a:blip r:embed="rId2"/>
          <a:stretch>
            <a:fillRect/>
          </a:stretch>
        </p:blipFill>
        <p:spPr>
          <a:xfrm>
            <a:off x="914400" y="2583434"/>
            <a:ext cx="7239000" cy="4045966"/>
          </a:xfrm>
          <a:prstGeom prst="rect">
            <a:avLst/>
          </a:prstGeom>
        </p:spPr>
      </p:pic>
    </p:spTree>
    <p:extLst>
      <p:ext uri="{BB962C8B-B14F-4D97-AF65-F5344CB8AC3E}">
        <p14:creationId xmlns:p14="http://schemas.microsoft.com/office/powerpoint/2010/main" val="1984003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head(n=None)</a:t>
            </a:r>
          </a:p>
        </p:txBody>
      </p:sp>
      <p:sp>
        <p:nvSpPr>
          <p:cNvPr id="3" name="Content Placeholder 2"/>
          <p:cNvSpPr>
            <a:spLocks noGrp="1"/>
          </p:cNvSpPr>
          <p:nvPr>
            <p:ph idx="1"/>
          </p:nvPr>
        </p:nvSpPr>
        <p:spPr/>
        <p:txBody>
          <a:bodyPr>
            <a:normAutofit fontScale="92500" lnSpcReduction="10000"/>
          </a:bodyPr>
          <a:lstStyle/>
          <a:p>
            <a:r>
              <a:rPr lang="en-US" dirty="0"/>
              <a:t>Returns the first n rows.</a:t>
            </a:r>
          </a:p>
          <a:p>
            <a:endParaRPr lang="en-US" dirty="0"/>
          </a:p>
          <a:p>
            <a:r>
              <a:rPr lang="en-US" dirty="0"/>
              <a:t>Parameters</a:t>
            </a:r>
          </a:p>
          <a:p>
            <a:pPr lvl="1"/>
            <a:r>
              <a:rPr lang="en-US" dirty="0"/>
              <a:t>n – </a:t>
            </a:r>
            <a:r>
              <a:rPr lang="en-US" dirty="0" err="1"/>
              <a:t>int</a:t>
            </a:r>
            <a:r>
              <a:rPr lang="en-US" dirty="0"/>
              <a:t>, default 1. Number of rows to return.</a:t>
            </a:r>
          </a:p>
          <a:p>
            <a:endParaRPr lang="en-US" dirty="0"/>
          </a:p>
          <a:p>
            <a:r>
              <a:rPr lang="en-US" dirty="0"/>
              <a:t>Returns</a:t>
            </a:r>
          </a:p>
          <a:p>
            <a:pPr lvl="1"/>
            <a:r>
              <a:rPr lang="en-US" dirty="0"/>
              <a:t>If n is greater than 1, return a list of Row. If n is 1, return a single Row.</a:t>
            </a:r>
          </a:p>
          <a:p>
            <a:endParaRPr lang="en-US" dirty="0"/>
          </a:p>
          <a:p>
            <a:endParaRPr lang="en-US" dirty="0"/>
          </a:p>
          <a:p>
            <a:pPr marL="274320" lvl="1" indent="0">
              <a:buNone/>
            </a:pPr>
            <a:r>
              <a:rPr lang="en-US" dirty="0"/>
              <a:t>&gt;&gt;&gt; </a:t>
            </a:r>
            <a:r>
              <a:rPr lang="en-US" dirty="0" err="1"/>
              <a:t>df.head</a:t>
            </a:r>
            <a:r>
              <a:rPr lang="en-US" dirty="0"/>
              <a:t>()</a:t>
            </a:r>
          </a:p>
          <a:p>
            <a:pPr marL="274320" lvl="1" indent="0">
              <a:buNone/>
            </a:pPr>
            <a:r>
              <a:rPr lang="en-US" dirty="0"/>
              <a:t>Row(age=2, name=</a:t>
            </a:r>
            <a:r>
              <a:rPr lang="en-US" dirty="0" err="1"/>
              <a:t>u'Alice</a:t>
            </a:r>
            <a:r>
              <a:rPr lang="en-US" dirty="0"/>
              <a:t>')</a:t>
            </a:r>
          </a:p>
          <a:p>
            <a:pPr marL="274320" lvl="1" indent="0">
              <a:buNone/>
            </a:pPr>
            <a:r>
              <a:rPr lang="en-US" dirty="0"/>
              <a:t>&gt;&gt;&gt; </a:t>
            </a:r>
            <a:r>
              <a:rPr lang="en-US" dirty="0" err="1"/>
              <a:t>df.head</a:t>
            </a:r>
            <a:r>
              <a:rPr lang="en-US" dirty="0"/>
              <a:t>(1)</a:t>
            </a:r>
          </a:p>
          <a:p>
            <a:pPr marL="274320" lvl="1" indent="0">
              <a:buNone/>
            </a:pPr>
            <a:r>
              <a:rPr lang="en-US" dirty="0"/>
              <a:t>[Row(age=2, name=</a:t>
            </a:r>
            <a:r>
              <a:rPr lang="en-US" dirty="0" err="1"/>
              <a:t>u'Alice</a:t>
            </a:r>
            <a:r>
              <a:rPr lang="en-US"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110</a:t>
            </a:fld>
            <a:endParaRPr lang="en-US" dirty="0"/>
          </a:p>
        </p:txBody>
      </p:sp>
    </p:spTree>
    <p:extLst>
      <p:ext uri="{BB962C8B-B14F-4D97-AF65-F5344CB8AC3E}">
        <p14:creationId xmlns:p14="http://schemas.microsoft.com/office/powerpoint/2010/main" val="2990410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0D12-D64D-DB4B-BD35-B56352C484A2}"/>
              </a:ext>
            </a:extLst>
          </p:cNvPr>
          <p:cNvSpPr>
            <a:spLocks noGrp="1"/>
          </p:cNvSpPr>
          <p:nvPr>
            <p:ph type="title"/>
          </p:nvPr>
        </p:nvSpPr>
        <p:spPr/>
        <p:txBody>
          <a:bodyPr/>
          <a:lstStyle/>
          <a:p>
            <a:r>
              <a:rPr lang="en-US" dirty="0"/>
              <a:t>Other Useful Transformations</a:t>
            </a:r>
          </a:p>
        </p:txBody>
      </p:sp>
      <p:sp>
        <p:nvSpPr>
          <p:cNvPr id="4" name="Footer Placeholder 3">
            <a:extLst>
              <a:ext uri="{FF2B5EF4-FFF2-40B4-BE49-F238E27FC236}">
                <a16:creationId xmlns:a16="http://schemas.microsoft.com/office/drawing/2014/main" id="{836AD343-966E-3F4F-BA9E-45EF694F83E0}"/>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1B68DDB8-8F11-9941-81CB-B151302F33FF}"/>
              </a:ext>
            </a:extLst>
          </p:cNvPr>
          <p:cNvSpPr>
            <a:spLocks noGrp="1"/>
          </p:cNvSpPr>
          <p:nvPr>
            <p:ph type="sldNum" sz="quarter" idx="12"/>
          </p:nvPr>
        </p:nvSpPr>
        <p:spPr/>
        <p:txBody>
          <a:bodyPr/>
          <a:lstStyle/>
          <a:p>
            <a:fld id="{9AA7C465-8597-4488-B68C-958448427716}" type="slidenum">
              <a:rPr lang="en-US" smtClean="0"/>
              <a:t>111</a:t>
            </a:fld>
            <a:endParaRPr lang="en-US" dirty="0"/>
          </a:p>
        </p:txBody>
      </p:sp>
      <p:pic>
        <p:nvPicPr>
          <p:cNvPr id="6" name="Picture 5">
            <a:extLst>
              <a:ext uri="{FF2B5EF4-FFF2-40B4-BE49-F238E27FC236}">
                <a16:creationId xmlns:a16="http://schemas.microsoft.com/office/drawing/2014/main" id="{E61AB399-169D-134B-892A-59C190E304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1439867"/>
            <a:ext cx="8775510" cy="5096195"/>
          </a:xfrm>
          <a:prstGeom prst="rect">
            <a:avLst/>
          </a:prstGeom>
        </p:spPr>
      </p:pic>
    </p:spTree>
    <p:extLst>
      <p:ext uri="{BB962C8B-B14F-4D97-AF65-F5344CB8AC3E}">
        <p14:creationId xmlns:p14="http://schemas.microsoft.com/office/powerpoint/2010/main" val="27848477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join(other, on=None, how=None)</a:t>
            </a:r>
          </a:p>
        </p:txBody>
      </p:sp>
      <p:sp>
        <p:nvSpPr>
          <p:cNvPr id="3" name="Content Placeholder 2"/>
          <p:cNvSpPr>
            <a:spLocks noGrp="1"/>
          </p:cNvSpPr>
          <p:nvPr>
            <p:ph idx="1"/>
          </p:nvPr>
        </p:nvSpPr>
        <p:spPr/>
        <p:txBody>
          <a:bodyPr>
            <a:normAutofit/>
          </a:bodyPr>
          <a:lstStyle/>
          <a:p>
            <a:r>
              <a:rPr lang="en-US" dirty="0"/>
              <a:t>Joins with another </a:t>
            </a:r>
            <a:r>
              <a:rPr lang="en-US" dirty="0" err="1"/>
              <a:t>DataFrame</a:t>
            </a:r>
            <a:r>
              <a:rPr lang="en-US" dirty="0"/>
              <a:t>, using the given join expression.</a:t>
            </a:r>
          </a:p>
          <a:p>
            <a:endParaRPr lang="en-US" dirty="0"/>
          </a:p>
          <a:p>
            <a:r>
              <a:rPr lang="en-US" dirty="0"/>
              <a:t>Parameters:	</a:t>
            </a:r>
          </a:p>
          <a:p>
            <a:pPr lvl="1"/>
            <a:r>
              <a:rPr lang="en-US" dirty="0"/>
              <a:t>other – Right side of the join</a:t>
            </a:r>
          </a:p>
          <a:p>
            <a:pPr lvl="1"/>
            <a:r>
              <a:rPr lang="en-US" dirty="0"/>
              <a:t>on – a string for join column name, a list of column names, a join expression (Column) or a list of Columns </a:t>
            </a:r>
          </a:p>
          <a:p>
            <a:pPr lvl="2"/>
            <a:r>
              <a:rPr lang="en-US" dirty="0"/>
              <a:t>If on is a string or a list of string indicating the name of the join column(s), the column(s) must exist on both sides, and this performs an inner </a:t>
            </a:r>
            <a:r>
              <a:rPr lang="en-US" dirty="0" err="1"/>
              <a:t>equi</a:t>
            </a:r>
            <a:r>
              <a:rPr lang="en-US" dirty="0"/>
              <a:t>-join.</a:t>
            </a:r>
          </a:p>
          <a:p>
            <a:pPr lvl="1"/>
            <a:r>
              <a:rPr lang="en-US" dirty="0"/>
              <a:t>how – </a:t>
            </a:r>
            <a:r>
              <a:rPr lang="en-US" dirty="0" err="1"/>
              <a:t>str</a:t>
            </a:r>
            <a:r>
              <a:rPr lang="en-US" dirty="0"/>
              <a:t>, default ‘inner’. One of inner, outer, </a:t>
            </a:r>
            <a:r>
              <a:rPr lang="en-US" dirty="0" err="1"/>
              <a:t>left_outer</a:t>
            </a:r>
            <a:r>
              <a:rPr lang="en-US" dirty="0"/>
              <a:t>, </a:t>
            </a:r>
            <a:r>
              <a:rPr lang="en-US" dirty="0" err="1"/>
              <a:t>right_outer</a:t>
            </a:r>
            <a:r>
              <a:rPr lang="en-US" dirty="0"/>
              <a:t>, </a:t>
            </a:r>
            <a:r>
              <a:rPr lang="en-US" dirty="0" err="1"/>
              <a:t>leftsemi</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112</a:t>
            </a:fld>
            <a:endParaRPr lang="en-US" dirty="0"/>
          </a:p>
        </p:txBody>
      </p:sp>
    </p:spTree>
    <p:extLst>
      <p:ext uri="{BB962C8B-B14F-4D97-AF65-F5344CB8AC3E}">
        <p14:creationId xmlns:p14="http://schemas.microsoft.com/office/powerpoint/2010/main" val="23921200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join(other, on=None, how=None)</a:t>
            </a:r>
          </a:p>
        </p:txBody>
      </p:sp>
      <p:sp>
        <p:nvSpPr>
          <p:cNvPr id="3" name="Content Placeholder 2"/>
          <p:cNvSpPr>
            <a:spLocks noGrp="1"/>
          </p:cNvSpPr>
          <p:nvPr>
            <p:ph idx="1"/>
          </p:nvPr>
        </p:nvSpPr>
        <p:spPr/>
        <p:txBody>
          <a:bodyPr>
            <a:normAutofit lnSpcReduction="10000"/>
          </a:bodyPr>
          <a:lstStyle/>
          <a:p>
            <a:pPr marL="0" indent="0">
              <a:buNone/>
            </a:pPr>
            <a:r>
              <a:rPr lang="en-US" sz="2000" dirty="0"/>
              <a:t>.&gt;&gt;&gt; </a:t>
            </a:r>
            <a:r>
              <a:rPr lang="en-US" sz="2000" dirty="0" err="1"/>
              <a:t>df.join</a:t>
            </a:r>
            <a:r>
              <a:rPr lang="en-US" sz="2000" dirty="0"/>
              <a:t>(df2, df.name == df2.name, 'outer').select(df.name, df2.height).collect()</a:t>
            </a:r>
          </a:p>
          <a:p>
            <a:pPr marL="0" indent="0">
              <a:buNone/>
            </a:pPr>
            <a:r>
              <a:rPr lang="en-US" sz="2000" dirty="0"/>
              <a:t>[Row(name=None, height=80), Row(name=</a:t>
            </a:r>
            <a:r>
              <a:rPr lang="en-US" sz="2000" dirty="0" err="1"/>
              <a:t>u'Alice</a:t>
            </a:r>
            <a:r>
              <a:rPr lang="en-US" sz="2000" dirty="0"/>
              <a:t>', height=None), Row(name=</a:t>
            </a:r>
            <a:r>
              <a:rPr lang="en-US" sz="2000" dirty="0" err="1"/>
              <a:t>u'Bob</a:t>
            </a:r>
            <a:r>
              <a:rPr lang="en-US" sz="2000" dirty="0"/>
              <a:t>', height=85)]</a:t>
            </a:r>
          </a:p>
          <a:p>
            <a:pPr marL="0" indent="0">
              <a:buNone/>
            </a:pPr>
            <a:endParaRPr lang="en-US" sz="2000" dirty="0"/>
          </a:p>
          <a:p>
            <a:pPr marL="0" indent="0">
              <a:buNone/>
            </a:pPr>
            <a:r>
              <a:rPr lang="en-US" sz="2000" dirty="0"/>
              <a:t>&gt;&gt;&gt; </a:t>
            </a:r>
            <a:r>
              <a:rPr lang="en-US" sz="2000" dirty="0" err="1"/>
              <a:t>cond</a:t>
            </a:r>
            <a:r>
              <a:rPr lang="en-US" sz="2000" dirty="0"/>
              <a:t> = [df.name == df3.name, </a:t>
            </a:r>
            <a:r>
              <a:rPr lang="en-US" sz="2000" dirty="0" err="1"/>
              <a:t>df.age</a:t>
            </a:r>
            <a:r>
              <a:rPr lang="en-US" sz="2000" dirty="0"/>
              <a:t> == df3.age]</a:t>
            </a:r>
          </a:p>
          <a:p>
            <a:pPr marL="0" indent="0">
              <a:buNone/>
            </a:pPr>
            <a:r>
              <a:rPr lang="en-US" sz="2000" dirty="0"/>
              <a:t>&gt;&gt;&gt; </a:t>
            </a:r>
            <a:r>
              <a:rPr lang="en-US" sz="2000" dirty="0" err="1"/>
              <a:t>df.join</a:t>
            </a:r>
            <a:r>
              <a:rPr lang="en-US" sz="2000" dirty="0"/>
              <a:t>(df3, </a:t>
            </a:r>
            <a:r>
              <a:rPr lang="en-US" sz="2000" dirty="0" err="1"/>
              <a:t>cond</a:t>
            </a:r>
            <a:r>
              <a:rPr lang="en-US" sz="2000" dirty="0"/>
              <a:t>, 'outer').select(df.name, df3.age).collect()</a:t>
            </a:r>
          </a:p>
          <a:p>
            <a:pPr marL="0" indent="0">
              <a:buNone/>
            </a:pPr>
            <a:r>
              <a:rPr lang="en-US" sz="2000" dirty="0"/>
              <a:t>[Row(name=</a:t>
            </a:r>
            <a:r>
              <a:rPr lang="en-US" sz="2000" dirty="0" err="1"/>
              <a:t>u'Bob</a:t>
            </a:r>
            <a:r>
              <a:rPr lang="en-US" sz="2000" dirty="0"/>
              <a:t>', age=5), Row(name=</a:t>
            </a:r>
            <a:r>
              <a:rPr lang="en-US" sz="2000" dirty="0" err="1"/>
              <a:t>u'Alice</a:t>
            </a:r>
            <a:r>
              <a:rPr lang="en-US" sz="2000" dirty="0"/>
              <a:t>', age=2)]</a:t>
            </a:r>
          </a:p>
          <a:p>
            <a:pPr marL="0" indent="0">
              <a:buNone/>
            </a:pPr>
            <a:endParaRPr lang="en-US" sz="2000" dirty="0"/>
          </a:p>
          <a:p>
            <a:pPr marL="0" indent="0">
              <a:buNone/>
            </a:pPr>
            <a:r>
              <a:rPr lang="en-US" sz="2000" dirty="0"/>
              <a:t>&gt;&gt;&gt; </a:t>
            </a:r>
            <a:r>
              <a:rPr lang="en-US" sz="2000" dirty="0" err="1"/>
              <a:t>df.join</a:t>
            </a:r>
            <a:r>
              <a:rPr lang="en-US" sz="2000" dirty="0"/>
              <a:t>(df2, 'name').select(df.name, df2.height).collect()</a:t>
            </a:r>
          </a:p>
          <a:p>
            <a:pPr marL="0" indent="0">
              <a:buNone/>
            </a:pPr>
            <a:r>
              <a:rPr lang="en-US" sz="2000" dirty="0"/>
              <a:t>[Row(name=</a:t>
            </a:r>
            <a:r>
              <a:rPr lang="en-US" sz="2000" dirty="0" err="1"/>
              <a:t>u'Bob</a:t>
            </a:r>
            <a:r>
              <a:rPr lang="en-US" sz="2000" dirty="0"/>
              <a:t>', height=85)]</a:t>
            </a:r>
          </a:p>
          <a:p>
            <a:pPr marL="0" indent="0">
              <a:buNone/>
            </a:pPr>
            <a:endParaRPr lang="en-US" sz="2000" dirty="0"/>
          </a:p>
          <a:p>
            <a:pPr marL="0" indent="0">
              <a:buNone/>
            </a:pPr>
            <a:r>
              <a:rPr lang="en-US" sz="2000" dirty="0"/>
              <a:t>&gt;&gt;&gt; </a:t>
            </a:r>
            <a:r>
              <a:rPr lang="en-US" sz="2000" dirty="0" err="1"/>
              <a:t>df.join</a:t>
            </a:r>
            <a:r>
              <a:rPr lang="en-US" sz="2000" dirty="0"/>
              <a:t>(df4, ['name', 'age']).select(df.name, </a:t>
            </a:r>
            <a:r>
              <a:rPr lang="en-US" sz="2000" dirty="0" err="1"/>
              <a:t>df.age</a:t>
            </a:r>
            <a:r>
              <a:rPr lang="en-US" sz="2000" dirty="0"/>
              <a:t>).collect()</a:t>
            </a:r>
          </a:p>
          <a:p>
            <a:pPr marL="0" indent="0">
              <a:buNone/>
            </a:pPr>
            <a:r>
              <a:rPr lang="en-US" sz="2000" dirty="0"/>
              <a:t>[Row(name=</a:t>
            </a:r>
            <a:r>
              <a:rPr lang="en-US" sz="2000" dirty="0" err="1"/>
              <a:t>u'Bob</a:t>
            </a:r>
            <a:r>
              <a:rPr lang="en-US" sz="2000" dirty="0"/>
              <a:t>', age=5)]</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113</a:t>
            </a:fld>
            <a:endParaRPr lang="en-US" dirty="0"/>
          </a:p>
        </p:txBody>
      </p:sp>
    </p:spTree>
    <p:extLst>
      <p:ext uri="{BB962C8B-B14F-4D97-AF65-F5344CB8AC3E}">
        <p14:creationId xmlns:p14="http://schemas.microsoft.com/office/powerpoint/2010/main" val="780346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1533CD-A091-3147-8BCE-1F5EB8BEE8A1}"/>
              </a:ext>
            </a:extLst>
          </p:cNvPr>
          <p:cNvSpPr>
            <a:spLocks noGrp="1"/>
          </p:cNvSpPr>
          <p:nvPr>
            <p:ph type="title"/>
          </p:nvPr>
        </p:nvSpPr>
        <p:spPr/>
        <p:txBody>
          <a:bodyPr/>
          <a:lstStyle/>
          <a:p>
            <a:r>
              <a:rPr lang="en-US" dirty="0"/>
              <a:t>Writing </a:t>
            </a:r>
            <a:r>
              <a:rPr lang="en-US" dirty="0" err="1"/>
              <a:t>DataFrames</a:t>
            </a:r>
            <a:endParaRPr lang="en-US" dirty="0"/>
          </a:p>
        </p:txBody>
      </p:sp>
      <p:sp>
        <p:nvSpPr>
          <p:cNvPr id="6" name="Content Placeholder 5">
            <a:extLst>
              <a:ext uri="{FF2B5EF4-FFF2-40B4-BE49-F238E27FC236}">
                <a16:creationId xmlns:a16="http://schemas.microsoft.com/office/drawing/2014/main" id="{9841531C-C37F-CA4B-A515-8A12A39C4330}"/>
              </a:ext>
            </a:extLst>
          </p:cNvPr>
          <p:cNvSpPr>
            <a:spLocks noGrp="1"/>
          </p:cNvSpPr>
          <p:nvPr>
            <p:ph idx="1"/>
          </p:nvPr>
        </p:nvSpPr>
        <p:spPr/>
        <p:txBody>
          <a:bodyPr/>
          <a:lstStyle/>
          <a:p>
            <a:r>
              <a:rPr lang="en-US" dirty="0"/>
              <a:t>You can write </a:t>
            </a:r>
            <a:r>
              <a:rPr lang="en-US" dirty="0" err="1"/>
              <a:t>DataFrames</a:t>
            </a:r>
            <a:r>
              <a:rPr lang="en-US" dirty="0"/>
              <a:t> out, as well</a:t>
            </a:r>
          </a:p>
          <a:p>
            <a:r>
              <a:rPr lang="en-US" dirty="0"/>
              <a:t>When doing ETL, this is a very common requirement.</a:t>
            </a:r>
          </a:p>
          <a:p>
            <a:r>
              <a:rPr lang="en-US" dirty="0"/>
              <a:t>In most cases, if you can read a data format, you can write that data format, as well.</a:t>
            </a:r>
          </a:p>
          <a:p>
            <a:r>
              <a:rPr lang="en-US" dirty="0"/>
              <a:t>The core pattern for writing data is as follows:</a:t>
            </a:r>
          </a:p>
          <a:p>
            <a:pPr marL="0" indent="0">
              <a:buNone/>
            </a:pPr>
            <a:endParaRPr lang="en-US" sz="1200" dirty="0"/>
          </a:p>
          <a:p>
            <a:pPr marL="0" indent="0">
              <a:buNone/>
            </a:pPr>
            <a:r>
              <a:rPr lang="en-US" sz="1600" dirty="0" err="1"/>
              <a:t>spark.write.format</a:t>
            </a:r>
            <a:r>
              <a:rPr lang="en-US" sz="1600" dirty="0"/>
              <a:t>(…).option(…).</a:t>
            </a:r>
            <a:r>
              <a:rPr lang="en-US" sz="1600" dirty="0" err="1"/>
              <a:t>partitionBy</a:t>
            </a:r>
            <a:r>
              <a:rPr lang="en-US" sz="1600" dirty="0"/>
              <a:t>(…).</a:t>
            </a:r>
            <a:r>
              <a:rPr lang="en-US" sz="1600" dirty="0" err="1"/>
              <a:t>bucketBy</a:t>
            </a:r>
            <a:r>
              <a:rPr lang="en-US" sz="1600" dirty="0"/>
              <a:t>(…).</a:t>
            </a:r>
            <a:r>
              <a:rPr lang="en-US" sz="1600" dirty="0" err="1"/>
              <a:t>sortBy</a:t>
            </a:r>
            <a:r>
              <a:rPr lang="en-US" sz="1600" dirty="0"/>
              <a:t>(…).save(…)</a:t>
            </a:r>
          </a:p>
          <a:p>
            <a:pPr marL="0" indent="0">
              <a:buNone/>
            </a:pPr>
            <a:endParaRPr lang="en-US" sz="1600" dirty="0"/>
          </a:p>
          <a:p>
            <a:r>
              <a:rPr lang="en-US" dirty="0"/>
              <a:t>But we will generally </a:t>
            </a:r>
            <a:r>
              <a:rPr lang="en-US" dirty="0" err="1"/>
              <a:t>usemo</a:t>
            </a:r>
            <a:r>
              <a:rPr lang="en-US" dirty="0"/>
              <a:t> re compact forms:</a:t>
            </a:r>
          </a:p>
          <a:p>
            <a:pPr marL="0" indent="0">
              <a:buNone/>
            </a:pPr>
            <a:endParaRPr lang="en-US" sz="1050" dirty="0"/>
          </a:p>
          <a:p>
            <a:pPr lvl="1"/>
            <a:r>
              <a:rPr lang="en-US" sz="1600" dirty="0" err="1"/>
              <a:t>df.write.option</a:t>
            </a:r>
            <a:r>
              <a:rPr lang="en-US" sz="1600" dirty="0"/>
              <a:t>("</a:t>
            </a:r>
            <a:r>
              <a:rPr lang="en-US" sz="1600" dirty="0" err="1"/>
              <a:t>header",True</a:t>
            </a:r>
            <a:r>
              <a:rPr lang="en-US" sz="1600" dirty="0"/>
              <a:t>).csv("/</a:t>
            </a:r>
            <a:r>
              <a:rPr lang="en-US" sz="1600" dirty="0" err="1"/>
              <a:t>tmp</a:t>
            </a:r>
            <a:r>
              <a:rPr lang="en-US" sz="1600" dirty="0"/>
              <a:t>/</a:t>
            </a:r>
            <a:r>
              <a:rPr lang="en-US" sz="1600" dirty="0" err="1"/>
              <a:t>spark_output</a:t>
            </a:r>
            <a:r>
              <a:rPr lang="en-US" sz="1600" dirty="0"/>
              <a:t>/</a:t>
            </a:r>
            <a:r>
              <a:rPr lang="en-US" sz="1600" dirty="0" err="1"/>
              <a:t>zipcodes</a:t>
            </a:r>
            <a:r>
              <a:rPr lang="en-US" sz="1600" dirty="0"/>
              <a:t>")</a:t>
            </a:r>
          </a:p>
          <a:p>
            <a:pPr lvl="1"/>
            <a:r>
              <a:rPr lang="en-US" sz="1600" dirty="0" err="1"/>
              <a:t>df.write.format</a:t>
            </a:r>
            <a:r>
              <a:rPr lang="en-US" sz="1600" dirty="0"/>
              <a:t>("json").save("/path/to/directory")</a:t>
            </a:r>
          </a:p>
          <a:p>
            <a:pPr marL="274320" lvl="1" indent="0">
              <a:buNone/>
            </a:pPr>
            <a:endParaRPr lang="en-US" sz="1600" dirty="0"/>
          </a:p>
          <a:p>
            <a:pPr lvl="1"/>
            <a:endParaRPr lang="en-US" sz="1600" dirty="0"/>
          </a:p>
          <a:p>
            <a:pPr lvl="1"/>
            <a:endParaRPr lang="en-US" sz="1600" dirty="0"/>
          </a:p>
          <a:p>
            <a:pPr marL="0" indent="0">
              <a:buNone/>
            </a:pPr>
            <a:endParaRPr lang="en-US" sz="1600" dirty="0"/>
          </a:p>
          <a:p>
            <a:pPr marL="0" indent="0">
              <a:buNone/>
            </a:pPr>
            <a:endParaRPr lang="en-US" sz="1600" dirty="0"/>
          </a:p>
          <a:p>
            <a:endParaRPr lang="en-US" dirty="0"/>
          </a:p>
        </p:txBody>
      </p:sp>
      <p:sp>
        <p:nvSpPr>
          <p:cNvPr id="3" name="Footer Placeholder 2">
            <a:extLst>
              <a:ext uri="{FF2B5EF4-FFF2-40B4-BE49-F238E27FC236}">
                <a16:creationId xmlns:a16="http://schemas.microsoft.com/office/drawing/2014/main" id="{DFBE2E26-9B9A-F04E-9C4F-6F2015F8A811}"/>
              </a:ext>
            </a:extLst>
          </p:cNvPr>
          <p:cNvSpPr>
            <a:spLocks noGrp="1"/>
          </p:cNvSpPr>
          <p:nvPr>
            <p:ph type="ftr" sz="quarter" idx="11"/>
          </p:nvPr>
        </p:nvSpPr>
        <p:spPr/>
        <p:txBody>
          <a:bodyPr/>
          <a:lstStyle/>
          <a:p>
            <a:r>
              <a:rPr lang="sk-SK"/>
              <a:t>CSP554</a:t>
            </a:r>
            <a:r>
              <a:rPr lang="en-US"/>
              <a:t> Module 07</a:t>
            </a:r>
            <a:endParaRPr lang="en-US" dirty="0"/>
          </a:p>
        </p:txBody>
      </p:sp>
      <p:sp>
        <p:nvSpPr>
          <p:cNvPr id="4" name="Slide Number Placeholder 3">
            <a:extLst>
              <a:ext uri="{FF2B5EF4-FFF2-40B4-BE49-F238E27FC236}">
                <a16:creationId xmlns:a16="http://schemas.microsoft.com/office/drawing/2014/main" id="{D09582C8-62D5-F645-BC95-C37E8D839895}"/>
              </a:ext>
            </a:extLst>
          </p:cNvPr>
          <p:cNvSpPr>
            <a:spLocks noGrp="1"/>
          </p:cNvSpPr>
          <p:nvPr>
            <p:ph type="sldNum" sz="quarter" idx="12"/>
          </p:nvPr>
        </p:nvSpPr>
        <p:spPr/>
        <p:txBody>
          <a:bodyPr/>
          <a:lstStyle/>
          <a:p>
            <a:fld id="{9AA7C465-8597-4488-B68C-958448427716}" type="slidenum">
              <a:rPr lang="en-US" smtClean="0"/>
              <a:t>114</a:t>
            </a:fld>
            <a:endParaRPr lang="en-US" dirty="0"/>
          </a:p>
        </p:txBody>
      </p:sp>
    </p:spTree>
    <p:extLst>
      <p:ext uri="{BB962C8B-B14F-4D97-AF65-F5344CB8AC3E}">
        <p14:creationId xmlns:p14="http://schemas.microsoft.com/office/powerpoint/2010/main" val="22529284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AA2F-1553-C944-9E79-22AA543DCE38}"/>
              </a:ext>
            </a:extLst>
          </p:cNvPr>
          <p:cNvSpPr>
            <a:spLocks noGrp="1"/>
          </p:cNvSpPr>
          <p:nvPr>
            <p:ph type="title"/>
          </p:nvPr>
        </p:nvSpPr>
        <p:spPr/>
        <p:txBody>
          <a:bodyPr/>
          <a:lstStyle/>
          <a:p>
            <a:r>
              <a:rPr lang="en-US" dirty="0"/>
              <a:t>Writing </a:t>
            </a:r>
            <a:r>
              <a:rPr lang="en-US" dirty="0" err="1"/>
              <a:t>DataFrames</a:t>
            </a:r>
            <a:endParaRPr lang="en-US" dirty="0"/>
          </a:p>
        </p:txBody>
      </p:sp>
      <p:sp>
        <p:nvSpPr>
          <p:cNvPr id="3" name="Content Placeholder 2">
            <a:extLst>
              <a:ext uri="{FF2B5EF4-FFF2-40B4-BE49-F238E27FC236}">
                <a16:creationId xmlns:a16="http://schemas.microsoft.com/office/drawing/2014/main" id="{FCDDA3A2-E34A-F747-A396-6FEAA03D595F}"/>
              </a:ext>
            </a:extLst>
          </p:cNvPr>
          <p:cNvSpPr>
            <a:spLocks noGrp="1"/>
          </p:cNvSpPr>
          <p:nvPr>
            <p:ph idx="1"/>
          </p:nvPr>
        </p:nvSpPr>
        <p:spPr/>
        <p:txBody>
          <a:bodyPr/>
          <a:lstStyle/>
          <a:p>
            <a:r>
              <a:rPr lang="en-US" dirty="0"/>
              <a:t>The foundation for writing data is the </a:t>
            </a:r>
            <a:r>
              <a:rPr lang="en-US" dirty="0" err="1"/>
              <a:t>DataFrameWriter</a:t>
            </a:r>
            <a:endParaRPr lang="en-US" dirty="0"/>
          </a:p>
          <a:p>
            <a:r>
              <a:rPr lang="en-US" dirty="0"/>
              <a:t>We access the </a:t>
            </a:r>
            <a:r>
              <a:rPr lang="en-US" dirty="0" err="1"/>
              <a:t>DataFrameWriter</a:t>
            </a:r>
            <a:r>
              <a:rPr lang="en-US" dirty="0"/>
              <a:t> on a per </a:t>
            </a:r>
            <a:r>
              <a:rPr lang="en-US" dirty="0" err="1"/>
              <a:t>DataFrame</a:t>
            </a:r>
            <a:r>
              <a:rPr lang="en-US" dirty="0"/>
              <a:t> basis as follows:</a:t>
            </a:r>
          </a:p>
          <a:p>
            <a:pPr marL="0" indent="0">
              <a:buNone/>
            </a:pPr>
            <a:r>
              <a:rPr lang="en-US" dirty="0"/>
              <a:t>	</a:t>
            </a:r>
            <a:r>
              <a:rPr lang="en-US" dirty="0" err="1"/>
              <a:t>someDataFrame.write</a:t>
            </a:r>
            <a:endParaRPr lang="en-US" dirty="0"/>
          </a:p>
          <a:p>
            <a:r>
              <a:rPr lang="en-US" dirty="0"/>
              <a:t>Note, you do not specify the name of a file to which to write a </a:t>
            </a:r>
            <a:r>
              <a:rPr lang="en-US" dirty="0" err="1"/>
              <a:t>DataFrame</a:t>
            </a:r>
            <a:r>
              <a:rPr lang="en-US" dirty="0"/>
              <a:t> but a directory:</a:t>
            </a:r>
          </a:p>
          <a:p>
            <a:pPr marL="274320" lvl="1" indent="0">
              <a:buNone/>
            </a:pPr>
            <a:r>
              <a:rPr lang="en-US" dirty="0" err="1"/>
              <a:t>df.write.format</a:t>
            </a:r>
            <a:r>
              <a:rPr lang="en-US" dirty="0"/>
              <a:t>("parquet").save("/path/to/directory")</a:t>
            </a:r>
          </a:p>
          <a:p>
            <a:r>
              <a:rPr lang="en-US" dirty="0"/>
              <a:t>If you're writing to a text file format (e.g., JSON, CSV), you’ll typically get multiple output files in that directory</a:t>
            </a:r>
          </a:p>
          <a:p>
            <a:pPr lvl="1"/>
            <a:r>
              <a:rPr lang="en-US" dirty="0"/>
              <a:t>Usually one per </a:t>
            </a:r>
            <a:r>
              <a:rPr lang="en-US" dirty="0" err="1"/>
              <a:t>DataFrame</a:t>
            </a:r>
            <a:r>
              <a:rPr lang="en-US" dirty="0"/>
              <a:t> partition</a:t>
            </a:r>
          </a:p>
          <a:p>
            <a:pPr lvl="1"/>
            <a:endParaRPr lang="en-US" dirty="0"/>
          </a:p>
          <a:p>
            <a:endParaRPr lang="en-US" dirty="0"/>
          </a:p>
        </p:txBody>
      </p:sp>
      <p:sp>
        <p:nvSpPr>
          <p:cNvPr id="4" name="Footer Placeholder 3">
            <a:extLst>
              <a:ext uri="{FF2B5EF4-FFF2-40B4-BE49-F238E27FC236}">
                <a16:creationId xmlns:a16="http://schemas.microsoft.com/office/drawing/2014/main" id="{2DA7B3B0-A8B6-DC42-A1E3-803E1FA16215}"/>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C51199F5-B99D-D44D-A8D4-A89C5F7CC0AB}"/>
              </a:ext>
            </a:extLst>
          </p:cNvPr>
          <p:cNvSpPr>
            <a:spLocks noGrp="1"/>
          </p:cNvSpPr>
          <p:nvPr>
            <p:ph type="sldNum" sz="quarter" idx="12"/>
          </p:nvPr>
        </p:nvSpPr>
        <p:spPr/>
        <p:txBody>
          <a:bodyPr/>
          <a:lstStyle/>
          <a:p>
            <a:fld id="{9AA7C465-8597-4488-B68C-958448427716}" type="slidenum">
              <a:rPr lang="en-US" smtClean="0"/>
              <a:t>115</a:t>
            </a:fld>
            <a:endParaRPr lang="en-US" dirty="0"/>
          </a:p>
        </p:txBody>
      </p:sp>
    </p:spTree>
    <p:extLst>
      <p:ext uri="{BB962C8B-B14F-4D97-AF65-F5344CB8AC3E}">
        <p14:creationId xmlns:p14="http://schemas.microsoft.com/office/powerpoint/2010/main" val="16032759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AA2F-1553-C944-9E79-22AA543DCE38}"/>
              </a:ext>
            </a:extLst>
          </p:cNvPr>
          <p:cNvSpPr>
            <a:spLocks noGrp="1"/>
          </p:cNvSpPr>
          <p:nvPr>
            <p:ph type="title"/>
          </p:nvPr>
        </p:nvSpPr>
        <p:spPr/>
        <p:txBody>
          <a:bodyPr>
            <a:normAutofit fontScale="90000"/>
          </a:bodyPr>
          <a:lstStyle/>
          <a:p>
            <a:r>
              <a:rPr lang="en-US" dirty="0"/>
              <a:t>Writing </a:t>
            </a:r>
            <a:r>
              <a:rPr lang="en-US" dirty="0" err="1"/>
              <a:t>DataFrames</a:t>
            </a:r>
            <a:br>
              <a:rPr lang="en-US" dirty="0"/>
            </a:br>
            <a:r>
              <a:rPr lang="en-US" sz="2800" dirty="0"/>
              <a:t>Write </a:t>
            </a:r>
            <a:r>
              <a:rPr lang="en-US" sz="2800" dirty="0" err="1"/>
              <a:t>DataFrame</a:t>
            </a:r>
            <a:r>
              <a:rPr lang="en-US" sz="2800" dirty="0"/>
              <a:t> to CSV file</a:t>
            </a:r>
            <a:endParaRPr lang="en-US" dirty="0"/>
          </a:p>
        </p:txBody>
      </p:sp>
      <p:sp>
        <p:nvSpPr>
          <p:cNvPr id="3" name="Content Placeholder 2">
            <a:extLst>
              <a:ext uri="{FF2B5EF4-FFF2-40B4-BE49-F238E27FC236}">
                <a16:creationId xmlns:a16="http://schemas.microsoft.com/office/drawing/2014/main" id="{FCDDA3A2-E34A-F747-A396-6FEAA03D595F}"/>
              </a:ext>
            </a:extLst>
          </p:cNvPr>
          <p:cNvSpPr>
            <a:spLocks noGrp="1"/>
          </p:cNvSpPr>
          <p:nvPr>
            <p:ph idx="1"/>
          </p:nvPr>
        </p:nvSpPr>
        <p:spPr/>
        <p:txBody>
          <a:bodyPr/>
          <a:lstStyle/>
          <a:p>
            <a:pPr fontAlgn="base"/>
            <a:r>
              <a:rPr lang="en-US" dirty="0"/>
              <a:t>Use the write() method of the </a:t>
            </a:r>
            <a:r>
              <a:rPr lang="en-US" dirty="0" err="1"/>
              <a:t>DataFrameWriter</a:t>
            </a:r>
            <a:r>
              <a:rPr lang="en-US" dirty="0"/>
              <a:t> object to write a </a:t>
            </a:r>
            <a:r>
              <a:rPr lang="en-US" dirty="0" err="1"/>
              <a:t>DataFrame</a:t>
            </a:r>
            <a:r>
              <a:rPr lang="en-US" dirty="0"/>
              <a:t> to a CSV file</a:t>
            </a:r>
          </a:p>
          <a:p>
            <a:pPr fontAlgn="base"/>
            <a:r>
              <a:rPr lang="en-US" dirty="0"/>
              <a:t>While writing a CSV file you can use several options</a:t>
            </a:r>
          </a:p>
          <a:p>
            <a:pPr lvl="1" fontAlgn="base"/>
            <a:r>
              <a:rPr lang="en-US" dirty="0"/>
              <a:t>Use “header” to output the </a:t>
            </a:r>
            <a:r>
              <a:rPr lang="en-US" dirty="0" err="1"/>
              <a:t>DataFrame</a:t>
            </a:r>
            <a:r>
              <a:rPr lang="en-US" dirty="0"/>
              <a:t> column names as a header record</a:t>
            </a:r>
          </a:p>
          <a:p>
            <a:pPr lvl="1" fontAlgn="base"/>
            <a:r>
              <a:rPr lang="en-US" dirty="0"/>
              <a:t>Use ’</a:t>
            </a:r>
            <a:r>
              <a:rPr lang="en-US" dirty="0" err="1"/>
              <a:t>sep</a:t>
            </a:r>
            <a:r>
              <a:rPr lang="en-US" dirty="0"/>
              <a:t>’ to specify the delimiter on the CSV output file</a:t>
            </a:r>
          </a:p>
          <a:p>
            <a:pPr marL="0" indent="0">
              <a:buNone/>
            </a:pPr>
            <a:endParaRPr lang="en-US" dirty="0"/>
          </a:p>
          <a:p>
            <a:pPr marL="0" indent="0">
              <a:buNone/>
            </a:pPr>
            <a:r>
              <a:rPr lang="en-US" dirty="0" err="1"/>
              <a:t>df.write.option</a:t>
            </a:r>
            <a:r>
              <a:rPr lang="en-US" dirty="0"/>
              <a:t>("</a:t>
            </a:r>
            <a:r>
              <a:rPr lang="en-US" dirty="0" err="1"/>
              <a:t>header",True</a:t>
            </a:r>
            <a:r>
              <a:rPr lang="en-US" dirty="0"/>
              <a:t>) \</a:t>
            </a:r>
          </a:p>
          <a:p>
            <a:pPr marL="0" indent="0">
              <a:buNone/>
            </a:pPr>
            <a:r>
              <a:rPr lang="en-US" dirty="0"/>
              <a:t>.option(“</a:t>
            </a:r>
            <a:r>
              <a:rPr lang="en-US" dirty="0" err="1"/>
              <a:t>sep</a:t>
            </a:r>
            <a:r>
              <a:rPr lang="en-US" dirty="0"/>
              <a:t>”, ‘\t’) \</a:t>
            </a:r>
          </a:p>
          <a:p>
            <a:pPr marL="0" indent="0">
              <a:buNone/>
            </a:pPr>
            <a:r>
              <a:rPr lang="en-US" dirty="0"/>
              <a:t>.csv("/</a:t>
            </a:r>
            <a:r>
              <a:rPr lang="en-US" dirty="0" err="1"/>
              <a:t>tmp</a:t>
            </a:r>
            <a:r>
              <a:rPr lang="en-US" dirty="0"/>
              <a:t>/</a:t>
            </a:r>
            <a:r>
              <a:rPr lang="en-US" dirty="0" err="1"/>
              <a:t>spark_output</a:t>
            </a:r>
            <a:r>
              <a:rPr lang="en-US" dirty="0"/>
              <a:t>/</a:t>
            </a:r>
            <a:r>
              <a:rPr lang="en-US" dirty="0" err="1"/>
              <a:t>zipcodes</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2DA7B3B0-A8B6-DC42-A1E3-803E1FA16215}"/>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C51199F5-B99D-D44D-A8D4-A89C5F7CC0AB}"/>
              </a:ext>
            </a:extLst>
          </p:cNvPr>
          <p:cNvSpPr>
            <a:spLocks noGrp="1"/>
          </p:cNvSpPr>
          <p:nvPr>
            <p:ph type="sldNum" sz="quarter" idx="12"/>
          </p:nvPr>
        </p:nvSpPr>
        <p:spPr/>
        <p:txBody>
          <a:bodyPr/>
          <a:lstStyle/>
          <a:p>
            <a:fld id="{9AA7C465-8597-4488-B68C-958448427716}" type="slidenum">
              <a:rPr lang="en-US" smtClean="0"/>
              <a:t>116</a:t>
            </a:fld>
            <a:endParaRPr lang="en-US" dirty="0"/>
          </a:p>
        </p:txBody>
      </p:sp>
    </p:spTree>
    <p:extLst>
      <p:ext uri="{BB962C8B-B14F-4D97-AF65-F5344CB8AC3E}">
        <p14:creationId xmlns:p14="http://schemas.microsoft.com/office/powerpoint/2010/main" val="19903115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AA2F-1553-C944-9E79-22AA543DCE38}"/>
              </a:ext>
            </a:extLst>
          </p:cNvPr>
          <p:cNvSpPr>
            <a:spLocks noGrp="1"/>
          </p:cNvSpPr>
          <p:nvPr>
            <p:ph type="title"/>
          </p:nvPr>
        </p:nvSpPr>
        <p:spPr/>
        <p:txBody>
          <a:bodyPr>
            <a:normAutofit fontScale="90000"/>
          </a:bodyPr>
          <a:lstStyle/>
          <a:p>
            <a:r>
              <a:rPr lang="en-US" dirty="0"/>
              <a:t>Writing </a:t>
            </a:r>
            <a:r>
              <a:rPr lang="en-US" dirty="0" err="1"/>
              <a:t>DataFrames</a:t>
            </a:r>
            <a:br>
              <a:rPr lang="en-US" dirty="0"/>
            </a:br>
            <a:r>
              <a:rPr lang="en-US" sz="2800" dirty="0"/>
              <a:t>Saving Modes</a:t>
            </a:r>
            <a:endParaRPr lang="en-US" dirty="0"/>
          </a:p>
        </p:txBody>
      </p:sp>
      <p:sp>
        <p:nvSpPr>
          <p:cNvPr id="3" name="Content Placeholder 2">
            <a:extLst>
              <a:ext uri="{FF2B5EF4-FFF2-40B4-BE49-F238E27FC236}">
                <a16:creationId xmlns:a16="http://schemas.microsoft.com/office/drawing/2014/main" id="{FCDDA3A2-E34A-F747-A396-6FEAA03D595F}"/>
              </a:ext>
            </a:extLst>
          </p:cNvPr>
          <p:cNvSpPr>
            <a:spLocks noGrp="1"/>
          </p:cNvSpPr>
          <p:nvPr>
            <p:ph idx="1"/>
          </p:nvPr>
        </p:nvSpPr>
        <p:spPr/>
        <p:txBody>
          <a:bodyPr/>
          <a:lstStyle/>
          <a:p>
            <a:pPr fontAlgn="base"/>
            <a:r>
              <a:rPr lang="en-US" dirty="0"/>
              <a:t>The </a:t>
            </a:r>
            <a:r>
              <a:rPr lang="en-US" dirty="0" err="1"/>
              <a:t>DataFrameWriter</a:t>
            </a:r>
            <a:r>
              <a:rPr lang="en-US" dirty="0"/>
              <a:t> also has a method mode() to specify saving mode.</a:t>
            </a:r>
          </a:p>
          <a:p>
            <a:pPr lvl="1" fontAlgn="base"/>
            <a:r>
              <a:rPr lang="en-US" dirty="0"/>
              <a:t>overwrite – mode is used to overwrite the existing file.</a:t>
            </a:r>
          </a:p>
          <a:p>
            <a:pPr lvl="1" fontAlgn="base"/>
            <a:r>
              <a:rPr lang="en-US" dirty="0"/>
              <a:t>append – To add the data to the existing file.</a:t>
            </a:r>
          </a:p>
          <a:p>
            <a:pPr lvl="1" fontAlgn="base"/>
            <a:r>
              <a:rPr lang="en-US" dirty="0"/>
              <a:t>ignore – Ignores write operation when the file already exists.</a:t>
            </a:r>
          </a:p>
          <a:p>
            <a:pPr lvl="1" fontAlgn="base"/>
            <a:r>
              <a:rPr lang="en-US" dirty="0"/>
              <a:t>error or </a:t>
            </a:r>
            <a:r>
              <a:rPr lang="en-US" dirty="0" err="1"/>
              <a:t>errorIfExists</a:t>
            </a:r>
            <a:r>
              <a:rPr lang="en-US" dirty="0"/>
              <a:t> – Throw and error if the file already exists. This is the default option.</a:t>
            </a:r>
          </a:p>
          <a:p>
            <a:pPr lvl="1" fontAlgn="base"/>
            <a:endParaRPr lang="en-US" dirty="0"/>
          </a:p>
          <a:p>
            <a:pPr marL="0" indent="0" fontAlgn="base">
              <a:buNone/>
            </a:pPr>
            <a:r>
              <a:rPr lang="en-US" sz="1800" dirty="0"/>
              <a:t>df2.write.mode('overwrite').csv("/</a:t>
            </a:r>
            <a:r>
              <a:rPr lang="en-US" sz="1800" dirty="0" err="1"/>
              <a:t>tmp</a:t>
            </a:r>
            <a:r>
              <a:rPr lang="en-US" sz="1800" dirty="0"/>
              <a:t>/</a:t>
            </a:r>
            <a:r>
              <a:rPr lang="en-US" sz="1800" dirty="0" err="1"/>
              <a:t>spark_output</a:t>
            </a:r>
            <a:r>
              <a:rPr lang="en-US" sz="1800" dirty="0"/>
              <a:t>/</a:t>
            </a:r>
            <a:r>
              <a:rPr lang="en-US" sz="1800" dirty="0" err="1"/>
              <a:t>zipcodes</a:t>
            </a:r>
            <a:r>
              <a:rPr lang="en-US" sz="1800" dirty="0"/>
              <a:t>") </a:t>
            </a:r>
          </a:p>
          <a:p>
            <a:pPr marL="0" indent="0" fontAlgn="base">
              <a:buNone/>
            </a:pPr>
            <a:endParaRPr lang="en-US" sz="1800" dirty="0"/>
          </a:p>
          <a:p>
            <a:pPr marL="0" indent="0" fontAlgn="base">
              <a:buNone/>
            </a:pPr>
            <a:r>
              <a:rPr lang="en-US" sz="1800" dirty="0"/>
              <a:t>//you can also use this df2.write.format("csv").mode('overwrite').save("/</a:t>
            </a:r>
            <a:r>
              <a:rPr lang="en-US" sz="1800" dirty="0" err="1"/>
              <a:t>tmp</a:t>
            </a:r>
            <a:r>
              <a:rPr lang="en-US" sz="1800" dirty="0"/>
              <a:t>/</a:t>
            </a:r>
            <a:r>
              <a:rPr lang="en-US" sz="1800" dirty="0" err="1"/>
              <a:t>spark_output</a:t>
            </a:r>
            <a:r>
              <a:rPr lang="en-US" sz="1800" dirty="0"/>
              <a:t>/</a:t>
            </a:r>
            <a:r>
              <a:rPr lang="en-US" sz="1800" dirty="0" err="1"/>
              <a:t>zipcodes</a:t>
            </a:r>
            <a:r>
              <a:rPr lang="en-US" sz="1800" dirty="0"/>
              <a:t>")</a:t>
            </a:r>
          </a:p>
          <a:p>
            <a:endParaRPr lang="en-US" dirty="0"/>
          </a:p>
        </p:txBody>
      </p:sp>
      <p:sp>
        <p:nvSpPr>
          <p:cNvPr id="4" name="Footer Placeholder 3">
            <a:extLst>
              <a:ext uri="{FF2B5EF4-FFF2-40B4-BE49-F238E27FC236}">
                <a16:creationId xmlns:a16="http://schemas.microsoft.com/office/drawing/2014/main" id="{2DA7B3B0-A8B6-DC42-A1E3-803E1FA16215}"/>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C51199F5-B99D-D44D-A8D4-A89C5F7CC0AB}"/>
              </a:ext>
            </a:extLst>
          </p:cNvPr>
          <p:cNvSpPr>
            <a:spLocks noGrp="1"/>
          </p:cNvSpPr>
          <p:nvPr>
            <p:ph type="sldNum" sz="quarter" idx="12"/>
          </p:nvPr>
        </p:nvSpPr>
        <p:spPr/>
        <p:txBody>
          <a:bodyPr/>
          <a:lstStyle/>
          <a:p>
            <a:fld id="{9AA7C465-8597-4488-B68C-958448427716}" type="slidenum">
              <a:rPr lang="en-US" smtClean="0"/>
              <a:t>117</a:t>
            </a:fld>
            <a:endParaRPr lang="en-US" dirty="0"/>
          </a:p>
        </p:txBody>
      </p:sp>
    </p:spTree>
    <p:extLst>
      <p:ext uri="{BB962C8B-B14F-4D97-AF65-F5344CB8AC3E}">
        <p14:creationId xmlns:p14="http://schemas.microsoft.com/office/powerpoint/2010/main" val="1323239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0FB4F-2D0F-F642-A8F7-E9666903E0A0}"/>
              </a:ext>
            </a:extLst>
          </p:cNvPr>
          <p:cNvSpPr>
            <a:spLocks noGrp="1"/>
          </p:cNvSpPr>
          <p:nvPr>
            <p:ph type="title"/>
          </p:nvPr>
        </p:nvSpPr>
        <p:spPr/>
        <p:txBody>
          <a:bodyPr/>
          <a:lstStyle/>
          <a:p>
            <a:r>
              <a:rPr lang="en-US" dirty="0"/>
              <a:t>Schemas</a:t>
            </a:r>
          </a:p>
        </p:txBody>
      </p:sp>
      <p:sp>
        <p:nvSpPr>
          <p:cNvPr id="3" name="Content Placeholder 2">
            <a:extLst>
              <a:ext uri="{FF2B5EF4-FFF2-40B4-BE49-F238E27FC236}">
                <a16:creationId xmlns:a16="http://schemas.microsoft.com/office/drawing/2014/main" id="{B7588963-82AA-DF4F-B891-CC3A7D212304}"/>
              </a:ext>
            </a:extLst>
          </p:cNvPr>
          <p:cNvSpPr>
            <a:spLocks noGrp="1"/>
          </p:cNvSpPr>
          <p:nvPr>
            <p:ph idx="1"/>
          </p:nvPr>
        </p:nvSpPr>
        <p:spPr/>
        <p:txBody>
          <a:bodyPr/>
          <a:lstStyle/>
          <a:p>
            <a:r>
              <a:rPr lang="en-US" dirty="0"/>
              <a:t>Schemas consist of name and type information for each column of a </a:t>
            </a:r>
            <a:r>
              <a:rPr lang="en-US" dirty="0" err="1"/>
              <a:t>DataFrame</a:t>
            </a:r>
            <a:endParaRPr lang="en-US" dirty="0"/>
          </a:p>
          <a:p>
            <a:r>
              <a:rPr lang="en-US" dirty="0"/>
              <a:t>You can define schemas manually or have Spark infer the schema from a data source as it is read in to a </a:t>
            </a:r>
            <a:r>
              <a:rPr lang="en-US" dirty="0" err="1"/>
              <a:t>DataFrame</a:t>
            </a:r>
            <a:endParaRPr lang="en-US" dirty="0"/>
          </a:p>
        </p:txBody>
      </p:sp>
      <p:sp>
        <p:nvSpPr>
          <p:cNvPr id="4" name="Footer Placeholder 3">
            <a:extLst>
              <a:ext uri="{FF2B5EF4-FFF2-40B4-BE49-F238E27FC236}">
                <a16:creationId xmlns:a16="http://schemas.microsoft.com/office/drawing/2014/main" id="{B1B9072F-563B-B744-909B-2308CA636907}"/>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63170507-0D51-D041-8140-65328D2D9178}"/>
              </a:ext>
            </a:extLst>
          </p:cNvPr>
          <p:cNvSpPr>
            <a:spLocks noGrp="1"/>
          </p:cNvSpPr>
          <p:nvPr>
            <p:ph type="sldNum" sz="quarter" idx="12"/>
          </p:nvPr>
        </p:nvSpPr>
        <p:spPr/>
        <p:txBody>
          <a:bodyPr/>
          <a:lstStyle/>
          <a:p>
            <a:fld id="{9AA7C465-8597-4488-B68C-958448427716}" type="slidenum">
              <a:rPr lang="en-US" smtClean="0"/>
              <a:t>12</a:t>
            </a:fld>
            <a:endParaRPr lang="en-US" dirty="0"/>
          </a:p>
        </p:txBody>
      </p:sp>
    </p:spTree>
    <p:extLst>
      <p:ext uri="{BB962C8B-B14F-4D97-AF65-F5344CB8AC3E}">
        <p14:creationId xmlns:p14="http://schemas.microsoft.com/office/powerpoint/2010/main" val="140331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7763-3732-1245-9010-B27A719FCBB6}"/>
              </a:ext>
            </a:extLst>
          </p:cNvPr>
          <p:cNvSpPr>
            <a:spLocks noGrp="1"/>
          </p:cNvSpPr>
          <p:nvPr>
            <p:ph type="title"/>
          </p:nvPr>
        </p:nvSpPr>
        <p:spPr/>
        <p:txBody>
          <a:bodyPr/>
          <a:lstStyle/>
          <a:p>
            <a:r>
              <a:rPr lang="en-US" dirty="0"/>
              <a:t>Overview of Structured API Execution</a:t>
            </a:r>
          </a:p>
        </p:txBody>
      </p:sp>
      <p:sp>
        <p:nvSpPr>
          <p:cNvPr id="3" name="Content Placeholder 2">
            <a:extLst>
              <a:ext uri="{FF2B5EF4-FFF2-40B4-BE49-F238E27FC236}">
                <a16:creationId xmlns:a16="http://schemas.microsoft.com/office/drawing/2014/main" id="{1295B5C3-A3DD-B143-BD6C-7FEEA1F45C3F}"/>
              </a:ext>
            </a:extLst>
          </p:cNvPr>
          <p:cNvSpPr>
            <a:spLocks noGrp="1"/>
          </p:cNvSpPr>
          <p:nvPr>
            <p:ph idx="1"/>
          </p:nvPr>
        </p:nvSpPr>
        <p:spPr>
          <a:xfrm>
            <a:off x="457200" y="1524000"/>
            <a:ext cx="8229600" cy="4876800"/>
          </a:xfrm>
        </p:spPr>
        <p:txBody>
          <a:bodyPr>
            <a:normAutofit lnSpcReduction="10000"/>
          </a:bodyPr>
          <a:lstStyle/>
          <a:p>
            <a:pPr marL="457200" indent="-457200" fontAlgn="base">
              <a:buFont typeface="+mj-lt"/>
              <a:buAutoNum type="arabicPeriod"/>
            </a:pPr>
            <a:r>
              <a:rPr lang="en-US" sz="1800" dirty="0"/>
              <a:t>Write </a:t>
            </a:r>
            <a:r>
              <a:rPr lang="en-US" sz="1800" dirty="0" err="1"/>
              <a:t>DataFrame</a:t>
            </a:r>
            <a:r>
              <a:rPr lang="en-US" sz="1800" dirty="0"/>
              <a:t>/Dataset/SQL Code.</a:t>
            </a:r>
          </a:p>
          <a:p>
            <a:pPr marL="457200" indent="-457200" fontAlgn="base">
              <a:buFont typeface="+mj-lt"/>
              <a:buAutoNum type="arabicPeriod"/>
            </a:pPr>
            <a:r>
              <a:rPr lang="en-US" sz="1800" dirty="0"/>
              <a:t>If valid code, Spark converts this to a </a:t>
            </a:r>
            <a:r>
              <a:rPr lang="en-US" sz="1800" i="1" dirty="0"/>
              <a:t>Logical Plan</a:t>
            </a:r>
            <a:endParaRPr lang="en-US" sz="1800" dirty="0"/>
          </a:p>
          <a:p>
            <a:pPr marL="457200" indent="-457200" fontAlgn="base">
              <a:buFont typeface="+mj-lt"/>
              <a:buAutoNum type="arabicPeriod"/>
            </a:pPr>
            <a:r>
              <a:rPr lang="en-US" sz="1800" dirty="0"/>
              <a:t>Spark transforms this </a:t>
            </a:r>
            <a:r>
              <a:rPr lang="en-US" sz="1800" i="1" dirty="0"/>
              <a:t>Logical Plan</a:t>
            </a:r>
            <a:r>
              <a:rPr lang="en-US" sz="1800" dirty="0"/>
              <a:t> to a </a:t>
            </a:r>
            <a:r>
              <a:rPr lang="en-US" sz="1800" i="1" dirty="0"/>
              <a:t>Physical Plan</a:t>
            </a:r>
            <a:r>
              <a:rPr lang="en-US" sz="1800" dirty="0"/>
              <a:t>, checking for optimizations along the way</a:t>
            </a:r>
          </a:p>
          <a:p>
            <a:pPr marL="457200" indent="-457200" fontAlgn="base">
              <a:buFont typeface="+mj-lt"/>
              <a:buAutoNum type="arabicPeriod"/>
            </a:pPr>
            <a:r>
              <a:rPr lang="en-US" sz="1800" dirty="0"/>
              <a:t>Spark then executes this </a:t>
            </a:r>
            <a:r>
              <a:rPr lang="en-US" sz="1800" i="1" dirty="0"/>
              <a:t>Physical Plan</a:t>
            </a:r>
            <a:r>
              <a:rPr lang="en-US" sz="1800" dirty="0"/>
              <a:t> (RDD manipulations) on the cluster</a:t>
            </a:r>
          </a:p>
          <a:p>
            <a:pPr marL="457200" indent="-457200" fontAlgn="base">
              <a:buFont typeface="+mj-lt"/>
              <a:buAutoNum type="arabicPeriod"/>
            </a:pPr>
            <a:endParaRPr lang="en-US" dirty="0"/>
          </a:p>
          <a:p>
            <a:pPr marL="0" indent="0" fontAlgn="base">
              <a:buNone/>
            </a:pPr>
            <a:endParaRPr lang="en-US" dirty="0"/>
          </a:p>
          <a:p>
            <a:pPr marL="0" indent="0" fontAlgn="base">
              <a:buNone/>
            </a:pPr>
            <a:endParaRPr lang="en-US" sz="1600" dirty="0"/>
          </a:p>
          <a:p>
            <a:pPr marL="0" indent="0" fontAlgn="base">
              <a:buNone/>
            </a:pPr>
            <a:endParaRPr lang="en-US" sz="1600" dirty="0"/>
          </a:p>
          <a:p>
            <a:pPr marL="0" indent="0" fontAlgn="base">
              <a:buNone/>
            </a:pPr>
            <a:endParaRPr lang="en-US" sz="1600" dirty="0"/>
          </a:p>
          <a:p>
            <a:pPr marL="0" indent="0" fontAlgn="base">
              <a:buNone/>
            </a:pPr>
            <a:endParaRPr lang="en-US" sz="1600" dirty="0"/>
          </a:p>
          <a:p>
            <a:pPr marL="0" indent="0" fontAlgn="base">
              <a:buNone/>
            </a:pPr>
            <a:endParaRPr lang="en-US" sz="1600" dirty="0"/>
          </a:p>
          <a:p>
            <a:pPr marL="0" indent="0" fontAlgn="base">
              <a:buNone/>
            </a:pPr>
            <a:endParaRPr lang="en-US" sz="1600" dirty="0"/>
          </a:p>
          <a:p>
            <a:pPr marL="0" indent="0" algn="just" fontAlgn="base">
              <a:buNone/>
            </a:pPr>
            <a:r>
              <a:rPr lang="en-US" sz="1600" dirty="0"/>
              <a:t>Code is  submitted to Spark either through the console or via a submitted job. This code then passes through the Catalyst Optimizer, which decides how the code should be executed and lays out a plan for doing so before, finally, the code is run and the result is returned to the user</a:t>
            </a:r>
          </a:p>
          <a:p>
            <a:endParaRPr lang="en-US" dirty="0"/>
          </a:p>
        </p:txBody>
      </p:sp>
      <p:sp>
        <p:nvSpPr>
          <p:cNvPr id="4" name="Footer Placeholder 3">
            <a:extLst>
              <a:ext uri="{FF2B5EF4-FFF2-40B4-BE49-F238E27FC236}">
                <a16:creationId xmlns:a16="http://schemas.microsoft.com/office/drawing/2014/main" id="{443DE2EE-8581-EE4E-9450-C508CDB0C31B}"/>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A32D9372-52BD-DA4A-962B-4A9876EAC59B}"/>
              </a:ext>
            </a:extLst>
          </p:cNvPr>
          <p:cNvSpPr>
            <a:spLocks noGrp="1"/>
          </p:cNvSpPr>
          <p:nvPr>
            <p:ph type="sldNum" sz="quarter" idx="12"/>
          </p:nvPr>
        </p:nvSpPr>
        <p:spPr/>
        <p:txBody>
          <a:bodyPr/>
          <a:lstStyle/>
          <a:p>
            <a:fld id="{9AA7C465-8597-4488-B68C-958448427716}" type="slidenum">
              <a:rPr lang="en-US" smtClean="0"/>
              <a:t>13</a:t>
            </a:fld>
            <a:endParaRPr lang="en-US" dirty="0"/>
          </a:p>
        </p:txBody>
      </p:sp>
      <p:pic>
        <p:nvPicPr>
          <p:cNvPr id="1026" name="Picture 2" descr="image">
            <a:extLst>
              <a:ext uri="{FF2B5EF4-FFF2-40B4-BE49-F238E27FC236}">
                <a16:creationId xmlns:a16="http://schemas.microsoft.com/office/drawing/2014/main" id="{20E27BE6-53A0-D848-84CE-2DAF6B640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124200"/>
            <a:ext cx="4419600" cy="227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75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04B5-1032-2248-8B72-5FE07310E901}"/>
              </a:ext>
            </a:extLst>
          </p:cNvPr>
          <p:cNvSpPr>
            <a:spLocks noGrp="1"/>
          </p:cNvSpPr>
          <p:nvPr>
            <p:ph type="title"/>
          </p:nvPr>
        </p:nvSpPr>
        <p:spPr/>
        <p:txBody>
          <a:bodyPr>
            <a:normAutofit fontScale="90000"/>
          </a:bodyPr>
          <a:lstStyle/>
          <a:p>
            <a:r>
              <a:rPr lang="en-US" dirty="0"/>
              <a:t>Structured API Execution Details</a:t>
            </a:r>
            <a:br>
              <a:rPr lang="en-US" dirty="0"/>
            </a:br>
            <a:r>
              <a:rPr lang="en-US" sz="2800" dirty="0"/>
              <a:t>Logical Plan</a:t>
            </a:r>
            <a:endParaRPr lang="en-US" dirty="0"/>
          </a:p>
        </p:txBody>
      </p:sp>
      <p:sp>
        <p:nvSpPr>
          <p:cNvPr id="3" name="Content Placeholder 2">
            <a:extLst>
              <a:ext uri="{FF2B5EF4-FFF2-40B4-BE49-F238E27FC236}">
                <a16:creationId xmlns:a16="http://schemas.microsoft.com/office/drawing/2014/main" id="{12B5D83D-FAF9-8049-9260-59F92049C2E4}"/>
              </a:ext>
            </a:extLst>
          </p:cNvPr>
          <p:cNvSpPr>
            <a:spLocks noGrp="1"/>
          </p:cNvSpPr>
          <p:nvPr>
            <p:ph idx="1"/>
          </p:nvPr>
        </p:nvSpPr>
        <p:spPr/>
        <p:txBody>
          <a:bodyPr/>
          <a:lstStyle/>
          <a:p>
            <a:r>
              <a:rPr lang="en-US" sz="1800" dirty="0"/>
              <a:t>This logical plan represents a set of abstract transformations to convert the user’s set of expressions into the most optimized version</a:t>
            </a:r>
          </a:p>
          <a:p>
            <a:r>
              <a:rPr lang="en-US" sz="1800" dirty="0"/>
              <a:t>It does this by converting user code into an </a:t>
            </a:r>
            <a:r>
              <a:rPr lang="en-US" sz="1800" i="1" dirty="0"/>
              <a:t>unresolved logical plan</a:t>
            </a:r>
            <a:r>
              <a:rPr lang="en-US" sz="1800" dirty="0"/>
              <a:t>. This plan is unresolved because although your code might be valid, the tables or columns that it refers to might or might not exist. </a:t>
            </a:r>
          </a:p>
          <a:p>
            <a:r>
              <a:rPr lang="en-US" sz="1800" dirty="0"/>
              <a:t>Spark uses the </a:t>
            </a:r>
            <a:r>
              <a:rPr lang="en-US" sz="1800" i="1" dirty="0"/>
              <a:t>catalog</a:t>
            </a:r>
            <a:r>
              <a:rPr lang="en-US" sz="1800" dirty="0"/>
              <a:t>, a repository of all table and </a:t>
            </a:r>
            <a:r>
              <a:rPr lang="en-US" sz="1800" dirty="0" err="1"/>
              <a:t>DataFrame</a:t>
            </a:r>
            <a:r>
              <a:rPr lang="en-US" sz="1800" dirty="0"/>
              <a:t> information, to </a:t>
            </a:r>
            <a:r>
              <a:rPr lang="en-US" sz="1800" i="1" dirty="0"/>
              <a:t>resolve</a:t>
            </a:r>
            <a:r>
              <a:rPr lang="en-US" sz="1800" dirty="0"/>
              <a:t> columns and tables in the </a:t>
            </a:r>
            <a:r>
              <a:rPr lang="en-US" sz="1800" i="1" dirty="0"/>
              <a:t>analyzer</a:t>
            </a:r>
            <a:r>
              <a:rPr lang="en-US" sz="1800" dirty="0"/>
              <a:t>. </a:t>
            </a:r>
          </a:p>
          <a:p>
            <a:r>
              <a:rPr lang="en-US" sz="1800" dirty="0"/>
              <a:t>The result is passed through the Catalyst Optimizer, a collection of rules that attempt to optimize the logical plan by pushing down predicates or selections.</a:t>
            </a:r>
          </a:p>
        </p:txBody>
      </p:sp>
      <p:sp>
        <p:nvSpPr>
          <p:cNvPr id="4" name="Footer Placeholder 3">
            <a:extLst>
              <a:ext uri="{FF2B5EF4-FFF2-40B4-BE49-F238E27FC236}">
                <a16:creationId xmlns:a16="http://schemas.microsoft.com/office/drawing/2014/main" id="{822D9A90-3618-5444-BA8F-02116DAFE4C3}"/>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E16BBC8F-0E85-F443-B672-8EE952B0519E}"/>
              </a:ext>
            </a:extLst>
          </p:cNvPr>
          <p:cNvSpPr>
            <a:spLocks noGrp="1"/>
          </p:cNvSpPr>
          <p:nvPr>
            <p:ph type="sldNum" sz="quarter" idx="12"/>
          </p:nvPr>
        </p:nvSpPr>
        <p:spPr/>
        <p:txBody>
          <a:bodyPr/>
          <a:lstStyle/>
          <a:p>
            <a:fld id="{9AA7C465-8597-4488-B68C-958448427716}" type="slidenum">
              <a:rPr lang="en-US" smtClean="0"/>
              <a:t>14</a:t>
            </a:fld>
            <a:endParaRPr lang="en-US" dirty="0"/>
          </a:p>
        </p:txBody>
      </p:sp>
      <p:pic>
        <p:nvPicPr>
          <p:cNvPr id="2050" name="Picture 2" descr="image">
            <a:extLst>
              <a:ext uri="{FF2B5EF4-FFF2-40B4-BE49-F238E27FC236}">
                <a16:creationId xmlns:a16="http://schemas.microsoft.com/office/drawing/2014/main" id="{6A8C2EDA-6436-CE40-8452-D29ABF233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338768"/>
            <a:ext cx="7790145" cy="213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91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04B5-1032-2248-8B72-5FE07310E901}"/>
              </a:ext>
            </a:extLst>
          </p:cNvPr>
          <p:cNvSpPr>
            <a:spLocks noGrp="1"/>
          </p:cNvSpPr>
          <p:nvPr>
            <p:ph type="title"/>
          </p:nvPr>
        </p:nvSpPr>
        <p:spPr/>
        <p:txBody>
          <a:bodyPr>
            <a:normAutofit fontScale="90000"/>
          </a:bodyPr>
          <a:lstStyle/>
          <a:p>
            <a:r>
              <a:rPr lang="en-US" dirty="0"/>
              <a:t>Structured API Execution Details</a:t>
            </a:r>
            <a:br>
              <a:rPr lang="en-US" dirty="0"/>
            </a:br>
            <a:r>
              <a:rPr lang="en-US" sz="2800" dirty="0"/>
              <a:t>Physical Plan</a:t>
            </a:r>
            <a:endParaRPr lang="en-US" dirty="0"/>
          </a:p>
        </p:txBody>
      </p:sp>
      <p:sp>
        <p:nvSpPr>
          <p:cNvPr id="3" name="Content Placeholder 2">
            <a:extLst>
              <a:ext uri="{FF2B5EF4-FFF2-40B4-BE49-F238E27FC236}">
                <a16:creationId xmlns:a16="http://schemas.microsoft.com/office/drawing/2014/main" id="{12B5D83D-FAF9-8049-9260-59F92049C2E4}"/>
              </a:ext>
            </a:extLst>
          </p:cNvPr>
          <p:cNvSpPr>
            <a:spLocks noGrp="1"/>
          </p:cNvSpPr>
          <p:nvPr>
            <p:ph idx="1"/>
          </p:nvPr>
        </p:nvSpPr>
        <p:spPr/>
        <p:txBody>
          <a:bodyPr>
            <a:normAutofit/>
          </a:bodyPr>
          <a:lstStyle/>
          <a:p>
            <a:r>
              <a:rPr lang="en-US" sz="1800" dirty="0"/>
              <a:t>The </a:t>
            </a:r>
            <a:r>
              <a:rPr lang="en-US" sz="1800" i="1" dirty="0"/>
              <a:t>physical plan</a:t>
            </a:r>
            <a:r>
              <a:rPr lang="en-US" sz="1800" dirty="0"/>
              <a:t>, often called a Spark plan, specifies how the logical plan will execute on the cluster by generating different physical execution strategies and comparing them through a cost model, </a:t>
            </a:r>
          </a:p>
          <a:p>
            <a:r>
              <a:rPr lang="en-US" sz="1800" dirty="0"/>
              <a:t>An example of the cost comparison might be choosing how to perform a given join by looking at the physical attributes of a given table (how big the table is or how big its partitions are)</a:t>
            </a:r>
          </a:p>
          <a:p>
            <a:r>
              <a:rPr lang="en-US" sz="1800" dirty="0"/>
              <a:t>Physical planning results in a series of RDDs and transformations</a:t>
            </a:r>
          </a:p>
          <a:p>
            <a:r>
              <a:rPr lang="en-US" sz="1800" dirty="0"/>
              <a:t>Spark then runs all of this code on the Hadoop cluster</a:t>
            </a:r>
          </a:p>
        </p:txBody>
      </p:sp>
      <p:sp>
        <p:nvSpPr>
          <p:cNvPr id="4" name="Footer Placeholder 3">
            <a:extLst>
              <a:ext uri="{FF2B5EF4-FFF2-40B4-BE49-F238E27FC236}">
                <a16:creationId xmlns:a16="http://schemas.microsoft.com/office/drawing/2014/main" id="{822D9A90-3618-5444-BA8F-02116DAFE4C3}"/>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E16BBC8F-0E85-F443-B672-8EE952B0519E}"/>
              </a:ext>
            </a:extLst>
          </p:cNvPr>
          <p:cNvSpPr>
            <a:spLocks noGrp="1"/>
          </p:cNvSpPr>
          <p:nvPr>
            <p:ph type="sldNum" sz="quarter" idx="12"/>
          </p:nvPr>
        </p:nvSpPr>
        <p:spPr/>
        <p:txBody>
          <a:bodyPr/>
          <a:lstStyle/>
          <a:p>
            <a:fld id="{9AA7C465-8597-4488-B68C-958448427716}" type="slidenum">
              <a:rPr lang="en-US" smtClean="0"/>
              <a:t>15</a:t>
            </a:fld>
            <a:endParaRPr lang="en-US" dirty="0"/>
          </a:p>
        </p:txBody>
      </p:sp>
      <p:pic>
        <p:nvPicPr>
          <p:cNvPr id="4098" name="Picture 2" descr="image">
            <a:extLst>
              <a:ext uri="{FF2B5EF4-FFF2-40B4-BE49-F238E27FC236}">
                <a16:creationId xmlns:a16="http://schemas.microsoft.com/office/drawing/2014/main" id="{0E6DF882-6718-3E4A-A1A2-74375170C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356814"/>
            <a:ext cx="6553200" cy="215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445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627B-D529-D748-A10F-F0E67BC13912}"/>
              </a:ext>
            </a:extLst>
          </p:cNvPr>
          <p:cNvSpPr>
            <a:spLocks noGrp="1"/>
          </p:cNvSpPr>
          <p:nvPr>
            <p:ph type="title"/>
          </p:nvPr>
        </p:nvSpPr>
        <p:spPr/>
        <p:txBody>
          <a:bodyPr>
            <a:normAutofit/>
          </a:bodyPr>
          <a:lstStyle/>
          <a:p>
            <a:r>
              <a:rPr lang="en-US" dirty="0"/>
              <a:t>An End to End Example</a:t>
            </a:r>
          </a:p>
        </p:txBody>
      </p:sp>
      <p:sp>
        <p:nvSpPr>
          <p:cNvPr id="3" name="Content Placeholder 2">
            <a:extLst>
              <a:ext uri="{FF2B5EF4-FFF2-40B4-BE49-F238E27FC236}">
                <a16:creationId xmlns:a16="http://schemas.microsoft.com/office/drawing/2014/main" id="{FF12AB8D-62B4-EF4E-8BD7-57A9DF65282C}"/>
              </a:ext>
            </a:extLst>
          </p:cNvPr>
          <p:cNvSpPr>
            <a:spLocks noGrp="1"/>
          </p:cNvSpPr>
          <p:nvPr>
            <p:ph idx="1"/>
          </p:nvPr>
        </p:nvSpPr>
        <p:spPr/>
        <p:txBody>
          <a:bodyPr>
            <a:normAutofit/>
          </a:bodyPr>
          <a:lstStyle/>
          <a:p>
            <a:r>
              <a:rPr lang="en-US"/>
              <a:t>Here </a:t>
            </a:r>
            <a:r>
              <a:rPr lang="en-US" dirty="0"/>
              <a:t>will will work an example step by step using some flight data available here from the United States Bureau of Transportation statistics</a:t>
            </a:r>
          </a:p>
          <a:p>
            <a:r>
              <a:rPr lang="en-US" dirty="0"/>
              <a:t>Here is a same of the file including the header row with column labels and a few data rows</a:t>
            </a:r>
          </a:p>
          <a:p>
            <a:endParaRPr lang="en-US" sz="1600" dirty="0"/>
          </a:p>
          <a:p>
            <a:pPr marL="0" indent="0">
              <a:buNone/>
            </a:pPr>
            <a:r>
              <a:rPr lang="en-US" sz="2000" dirty="0" err="1"/>
              <a:t>DEST_COUNTRY_NAME,ORIGIN_COUNTRY_NAME,count</a:t>
            </a:r>
            <a:endParaRPr lang="en-US" sz="2000" dirty="0"/>
          </a:p>
          <a:p>
            <a:pPr marL="0" indent="0">
              <a:buNone/>
            </a:pPr>
            <a:r>
              <a:rPr lang="en-US" sz="2000" dirty="0"/>
              <a:t>United States,Romania,15</a:t>
            </a:r>
          </a:p>
          <a:p>
            <a:pPr marL="0" indent="0">
              <a:buNone/>
            </a:pPr>
            <a:r>
              <a:rPr lang="en-US" sz="2000" dirty="0"/>
              <a:t>United States,Croatia,1</a:t>
            </a:r>
          </a:p>
          <a:p>
            <a:pPr marL="0" indent="0">
              <a:buNone/>
            </a:pPr>
            <a:r>
              <a:rPr lang="en-US" sz="2000" dirty="0"/>
              <a:t>United States,Ireland,344</a:t>
            </a:r>
            <a:endParaRPr lang="en-US" dirty="0"/>
          </a:p>
        </p:txBody>
      </p:sp>
      <p:sp>
        <p:nvSpPr>
          <p:cNvPr id="4" name="Footer Placeholder 3">
            <a:extLst>
              <a:ext uri="{FF2B5EF4-FFF2-40B4-BE49-F238E27FC236}">
                <a16:creationId xmlns:a16="http://schemas.microsoft.com/office/drawing/2014/main" id="{06DCFE7D-5EC4-444B-AC56-6FD1651D5B11}"/>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3B2AA691-287D-A34E-9FBC-C88D5B07D344}"/>
              </a:ext>
            </a:extLst>
          </p:cNvPr>
          <p:cNvSpPr>
            <a:spLocks noGrp="1"/>
          </p:cNvSpPr>
          <p:nvPr>
            <p:ph type="sldNum" sz="quarter" idx="12"/>
          </p:nvPr>
        </p:nvSpPr>
        <p:spPr/>
        <p:txBody>
          <a:bodyPr/>
          <a:lstStyle/>
          <a:p>
            <a:fld id="{9AA7C465-8597-4488-B68C-958448427716}" type="slidenum">
              <a:rPr lang="en-US" smtClean="0"/>
              <a:t>16</a:t>
            </a:fld>
            <a:endParaRPr lang="en-US" dirty="0"/>
          </a:p>
        </p:txBody>
      </p:sp>
      <p:pic>
        <p:nvPicPr>
          <p:cNvPr id="6" name="Picture 5">
            <a:extLst>
              <a:ext uri="{FF2B5EF4-FFF2-40B4-BE49-F238E27FC236}">
                <a16:creationId xmlns:a16="http://schemas.microsoft.com/office/drawing/2014/main" id="{AED1B8CD-7734-7A4D-8F6B-36ADE030FB6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75187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9E881-36ED-B24E-97A1-543EBCA3AAD6}"/>
              </a:ext>
            </a:extLst>
          </p:cNvPr>
          <p:cNvSpPr>
            <a:spLocks noGrp="1"/>
          </p:cNvSpPr>
          <p:nvPr>
            <p:ph type="title"/>
          </p:nvPr>
        </p:nvSpPr>
        <p:spPr/>
        <p:txBody>
          <a:bodyPr/>
          <a:lstStyle/>
          <a:p>
            <a:r>
              <a:rPr lang="en-US" dirty="0"/>
              <a:t>An End to End Example</a:t>
            </a:r>
          </a:p>
        </p:txBody>
      </p:sp>
      <p:sp>
        <p:nvSpPr>
          <p:cNvPr id="3" name="Content Placeholder 2">
            <a:extLst>
              <a:ext uri="{FF2B5EF4-FFF2-40B4-BE49-F238E27FC236}">
                <a16:creationId xmlns:a16="http://schemas.microsoft.com/office/drawing/2014/main" id="{E3F24AD5-D3C4-6A48-A2D5-A9C656DE4753}"/>
              </a:ext>
            </a:extLst>
          </p:cNvPr>
          <p:cNvSpPr>
            <a:spLocks noGrp="1"/>
          </p:cNvSpPr>
          <p:nvPr>
            <p:ph idx="1"/>
          </p:nvPr>
        </p:nvSpPr>
        <p:spPr>
          <a:xfrm>
            <a:off x="457200" y="1600200"/>
            <a:ext cx="8229600" cy="4953000"/>
          </a:xfrm>
        </p:spPr>
        <p:txBody>
          <a:bodyPr>
            <a:normAutofit fontScale="70000" lnSpcReduction="20000"/>
          </a:bodyPr>
          <a:lstStyle/>
          <a:p>
            <a:r>
              <a:rPr lang="en-US" dirty="0"/>
              <a:t>Spark includes the ability to read and write from a large number of data sources</a:t>
            </a:r>
          </a:p>
          <a:p>
            <a:r>
              <a:rPr lang="en-US" dirty="0"/>
              <a:t>In order to read this data in, we will use a </a:t>
            </a:r>
            <a:r>
              <a:rPr lang="en-US" dirty="0" err="1"/>
              <a:t>DataFrameReader</a:t>
            </a:r>
            <a:r>
              <a:rPr lang="en-US" dirty="0"/>
              <a:t> that is associated with our </a:t>
            </a:r>
            <a:r>
              <a:rPr lang="en-US" dirty="0" err="1"/>
              <a:t>SparkSession</a:t>
            </a:r>
            <a:endParaRPr lang="en-US" dirty="0"/>
          </a:p>
          <a:p>
            <a:pPr lvl="1"/>
            <a:r>
              <a:rPr lang="en-US" dirty="0"/>
              <a:t>In doing so, we will specify the file format as well as any options we want to specify</a:t>
            </a:r>
          </a:p>
          <a:p>
            <a:pPr lvl="1"/>
            <a:r>
              <a:rPr lang="en-US" dirty="0"/>
              <a:t>In our case, we want to do something called schema inference, we want Spark to take the best guess at what the schema of our </a:t>
            </a:r>
            <a:r>
              <a:rPr lang="en-US" dirty="0" err="1"/>
              <a:t>DataFrame</a:t>
            </a:r>
            <a:r>
              <a:rPr lang="en-US" dirty="0"/>
              <a:t> should be. </a:t>
            </a:r>
          </a:p>
          <a:p>
            <a:r>
              <a:rPr lang="en-US" dirty="0"/>
              <a:t>We also want to specify that the first row is the header in the file, we’ll specify that as an option too.</a:t>
            </a:r>
          </a:p>
          <a:p>
            <a:r>
              <a:rPr lang="en-US" dirty="0"/>
              <a:t>To get this information Spark will read in a little bit of the data and then attempt to parse the types in those rows according to the types available in Spark</a:t>
            </a:r>
          </a:p>
          <a:p>
            <a:endParaRPr lang="en-US" dirty="0"/>
          </a:p>
          <a:p>
            <a:pPr marL="0" indent="0">
              <a:buNone/>
            </a:pPr>
            <a:r>
              <a:rPr lang="en-US" sz="3400" dirty="0"/>
              <a:t>flightData2015 = spark\</a:t>
            </a:r>
          </a:p>
          <a:p>
            <a:pPr marL="0" indent="0">
              <a:buNone/>
            </a:pPr>
            <a:r>
              <a:rPr lang="en-US" sz="3400" dirty="0"/>
              <a:t>.read\</a:t>
            </a:r>
          </a:p>
          <a:p>
            <a:pPr marL="0" indent="0">
              <a:buNone/>
            </a:pPr>
            <a:r>
              <a:rPr lang="en-US" sz="3400" dirty="0"/>
              <a:t>.option("</a:t>
            </a:r>
            <a:r>
              <a:rPr lang="en-US" sz="3400" dirty="0" err="1"/>
              <a:t>inferSchema</a:t>
            </a:r>
            <a:r>
              <a:rPr lang="en-US" sz="3400" dirty="0"/>
              <a:t>", "true")\</a:t>
            </a:r>
          </a:p>
          <a:p>
            <a:pPr marL="0" indent="0">
              <a:buNone/>
            </a:pPr>
            <a:r>
              <a:rPr lang="en-US" sz="3400" dirty="0"/>
              <a:t>.option("header", "true")\</a:t>
            </a:r>
          </a:p>
          <a:p>
            <a:pPr marL="0" indent="0">
              <a:buNone/>
            </a:pPr>
            <a:r>
              <a:rPr lang="en-US" sz="3400" dirty="0"/>
              <a:t>.csv(”</a:t>
            </a:r>
            <a:r>
              <a:rPr lang="en-US" sz="3400" dirty="0" err="1"/>
              <a:t>hdfs</a:t>
            </a:r>
            <a:r>
              <a:rPr lang="en-US" sz="3400" dirty="0"/>
              <a:t>:///</a:t>
            </a:r>
            <a:r>
              <a:rPr lang="en-US" sz="3400" dirty="0" err="1"/>
              <a:t>mnt</a:t>
            </a:r>
            <a:r>
              <a:rPr lang="en-US" sz="3400" dirty="0"/>
              <a:t>/</a:t>
            </a:r>
            <a:r>
              <a:rPr lang="en-US" sz="3400" dirty="0" err="1"/>
              <a:t>defg</a:t>
            </a:r>
            <a:r>
              <a:rPr lang="en-US" sz="3400" dirty="0"/>
              <a:t>/flight-data/csv/2015-summary.csv")</a:t>
            </a:r>
          </a:p>
          <a:p>
            <a:endParaRPr lang="en-US" dirty="0"/>
          </a:p>
        </p:txBody>
      </p:sp>
      <p:sp>
        <p:nvSpPr>
          <p:cNvPr id="4" name="Footer Placeholder 3">
            <a:extLst>
              <a:ext uri="{FF2B5EF4-FFF2-40B4-BE49-F238E27FC236}">
                <a16:creationId xmlns:a16="http://schemas.microsoft.com/office/drawing/2014/main" id="{60334194-D121-D34C-A5E9-2F1F318F28C9}"/>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BF0FF0DF-B34A-4745-A83A-4800E54835AA}"/>
              </a:ext>
            </a:extLst>
          </p:cNvPr>
          <p:cNvSpPr>
            <a:spLocks noGrp="1"/>
          </p:cNvSpPr>
          <p:nvPr>
            <p:ph type="sldNum" sz="quarter" idx="12"/>
          </p:nvPr>
        </p:nvSpPr>
        <p:spPr/>
        <p:txBody>
          <a:bodyPr/>
          <a:lstStyle/>
          <a:p>
            <a:fld id="{9AA7C465-8597-4488-B68C-958448427716}" type="slidenum">
              <a:rPr lang="en-US" smtClean="0"/>
              <a:t>17</a:t>
            </a:fld>
            <a:endParaRPr lang="en-US" dirty="0"/>
          </a:p>
        </p:txBody>
      </p:sp>
    </p:spTree>
    <p:extLst>
      <p:ext uri="{BB962C8B-B14F-4D97-AF65-F5344CB8AC3E}">
        <p14:creationId xmlns:p14="http://schemas.microsoft.com/office/powerpoint/2010/main" val="1478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D6D1-0E65-8040-B9B5-D833B94D3378}"/>
              </a:ext>
            </a:extLst>
          </p:cNvPr>
          <p:cNvSpPr>
            <a:spLocks noGrp="1"/>
          </p:cNvSpPr>
          <p:nvPr>
            <p:ph type="title"/>
          </p:nvPr>
        </p:nvSpPr>
        <p:spPr/>
        <p:txBody>
          <a:bodyPr/>
          <a:lstStyle/>
          <a:p>
            <a:r>
              <a:rPr lang="en-US" dirty="0"/>
              <a:t>An End to End Example</a:t>
            </a:r>
          </a:p>
        </p:txBody>
      </p:sp>
      <p:sp>
        <p:nvSpPr>
          <p:cNvPr id="3" name="Content Placeholder 2">
            <a:extLst>
              <a:ext uri="{FF2B5EF4-FFF2-40B4-BE49-F238E27FC236}">
                <a16:creationId xmlns:a16="http://schemas.microsoft.com/office/drawing/2014/main" id="{B25FC8B4-BA61-6342-8567-02A9FC0C880A}"/>
              </a:ext>
            </a:extLst>
          </p:cNvPr>
          <p:cNvSpPr>
            <a:spLocks noGrp="1"/>
          </p:cNvSpPr>
          <p:nvPr>
            <p:ph idx="1"/>
          </p:nvPr>
        </p:nvSpPr>
        <p:spPr>
          <a:xfrm>
            <a:off x="457200" y="1600200"/>
            <a:ext cx="8229600" cy="3048000"/>
          </a:xfrm>
        </p:spPr>
        <p:txBody>
          <a:bodyPr>
            <a:normAutofit fontScale="77500" lnSpcReduction="20000"/>
          </a:bodyPr>
          <a:lstStyle/>
          <a:p>
            <a:r>
              <a:rPr lang="en-US" sz="2300" dirty="0"/>
              <a:t>Each of these </a:t>
            </a:r>
            <a:r>
              <a:rPr lang="en-US" sz="2300" dirty="0" err="1"/>
              <a:t>DataFrames</a:t>
            </a:r>
            <a:r>
              <a:rPr lang="en-US" sz="2300" dirty="0"/>
              <a:t> have a set of columns with an unspecified number of rows</a:t>
            </a:r>
          </a:p>
          <a:p>
            <a:r>
              <a:rPr lang="en-US" sz="2300" dirty="0"/>
              <a:t>The reason the number of rows is “unspecified” is because reading data is a transformation, and is therefore a lazy operation</a:t>
            </a:r>
          </a:p>
          <a:p>
            <a:r>
              <a:rPr lang="en-US" sz="2300" dirty="0"/>
              <a:t>Spark only peeked at a couple of rows of data to try to guess what types each column should be</a:t>
            </a:r>
          </a:p>
          <a:p>
            <a:r>
              <a:rPr lang="en-US" sz="2300" dirty="0"/>
              <a:t>If we perform the take action on the </a:t>
            </a:r>
            <a:r>
              <a:rPr lang="en-US" sz="2300" dirty="0" err="1"/>
              <a:t>DataFrame</a:t>
            </a:r>
            <a:r>
              <a:rPr lang="en-US" sz="2300" dirty="0"/>
              <a:t>, we will be able to see the results</a:t>
            </a:r>
          </a:p>
          <a:p>
            <a:endParaRPr lang="en-US" sz="2300" dirty="0"/>
          </a:p>
          <a:p>
            <a:pPr marL="0" indent="0">
              <a:buNone/>
            </a:pPr>
            <a:r>
              <a:rPr lang="en-US" sz="2300" dirty="0"/>
              <a:t>flightData2015.take(3)</a:t>
            </a:r>
          </a:p>
          <a:p>
            <a:pPr marL="0" indent="0">
              <a:buNone/>
            </a:pPr>
            <a:r>
              <a:rPr lang="en-US" sz="2300" dirty="0"/>
              <a:t>Array([United States,Romania,15], [United </a:t>
            </a:r>
            <a:r>
              <a:rPr lang="en-US" sz="2300" dirty="0" err="1"/>
              <a:t>States,Croatia</a:t>
            </a:r>
            <a:r>
              <a:rPr lang="en-US" sz="2300" dirty="0"/>
              <a:t>...</a:t>
            </a:r>
          </a:p>
          <a:p>
            <a:endParaRPr lang="en-US" dirty="0"/>
          </a:p>
        </p:txBody>
      </p:sp>
      <p:sp>
        <p:nvSpPr>
          <p:cNvPr id="4" name="Footer Placeholder 3">
            <a:extLst>
              <a:ext uri="{FF2B5EF4-FFF2-40B4-BE49-F238E27FC236}">
                <a16:creationId xmlns:a16="http://schemas.microsoft.com/office/drawing/2014/main" id="{76B3FAC7-F05F-B24F-96B1-52480208A8E4}"/>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E9CAA677-D429-F84F-ACA8-E6AB07B4814E}"/>
              </a:ext>
            </a:extLst>
          </p:cNvPr>
          <p:cNvSpPr>
            <a:spLocks noGrp="1"/>
          </p:cNvSpPr>
          <p:nvPr>
            <p:ph type="sldNum" sz="quarter" idx="12"/>
          </p:nvPr>
        </p:nvSpPr>
        <p:spPr/>
        <p:txBody>
          <a:bodyPr/>
          <a:lstStyle/>
          <a:p>
            <a:fld id="{9AA7C465-8597-4488-B68C-958448427716}" type="slidenum">
              <a:rPr lang="en-US" smtClean="0"/>
              <a:t>18</a:t>
            </a:fld>
            <a:endParaRPr lang="en-US" dirty="0"/>
          </a:p>
        </p:txBody>
      </p:sp>
      <p:pic>
        <p:nvPicPr>
          <p:cNvPr id="6" name="Picture 5">
            <a:extLst>
              <a:ext uri="{FF2B5EF4-FFF2-40B4-BE49-F238E27FC236}">
                <a16:creationId xmlns:a16="http://schemas.microsoft.com/office/drawing/2014/main" id="{D5F1BF5E-418F-6D40-8BFB-542805AC6D20}"/>
              </a:ext>
            </a:extLst>
          </p:cNvPr>
          <p:cNvPicPr>
            <a:picLocks noChangeAspect="1"/>
          </p:cNvPicPr>
          <p:nvPr/>
        </p:nvPicPr>
        <p:blipFill>
          <a:blip r:embed="rId2"/>
          <a:stretch>
            <a:fillRect/>
          </a:stretch>
        </p:blipFill>
        <p:spPr>
          <a:xfrm>
            <a:off x="1085187" y="4470400"/>
            <a:ext cx="6503437" cy="2082800"/>
          </a:xfrm>
          <a:prstGeom prst="rect">
            <a:avLst/>
          </a:prstGeom>
        </p:spPr>
      </p:pic>
    </p:spTree>
    <p:extLst>
      <p:ext uri="{BB962C8B-B14F-4D97-AF65-F5344CB8AC3E}">
        <p14:creationId xmlns:p14="http://schemas.microsoft.com/office/powerpoint/2010/main" val="1559291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C54B-F18C-DE4B-9197-3F7B1315C0C2}"/>
              </a:ext>
            </a:extLst>
          </p:cNvPr>
          <p:cNvSpPr>
            <a:spLocks noGrp="1"/>
          </p:cNvSpPr>
          <p:nvPr>
            <p:ph type="title"/>
          </p:nvPr>
        </p:nvSpPr>
        <p:spPr/>
        <p:txBody>
          <a:bodyPr/>
          <a:lstStyle/>
          <a:p>
            <a:r>
              <a:rPr lang="en-US" dirty="0"/>
              <a:t>An End to End Example</a:t>
            </a:r>
          </a:p>
        </p:txBody>
      </p:sp>
      <p:sp>
        <p:nvSpPr>
          <p:cNvPr id="3" name="Content Placeholder 2">
            <a:extLst>
              <a:ext uri="{FF2B5EF4-FFF2-40B4-BE49-F238E27FC236}">
                <a16:creationId xmlns:a16="http://schemas.microsoft.com/office/drawing/2014/main" id="{18850768-D0EA-6E4B-9049-7DFB9B9681B3}"/>
              </a:ext>
            </a:extLst>
          </p:cNvPr>
          <p:cNvSpPr>
            <a:spLocks noGrp="1"/>
          </p:cNvSpPr>
          <p:nvPr>
            <p:ph idx="1"/>
          </p:nvPr>
        </p:nvSpPr>
        <p:spPr/>
        <p:txBody>
          <a:bodyPr>
            <a:normAutofit fontScale="77500" lnSpcReduction="20000"/>
          </a:bodyPr>
          <a:lstStyle/>
          <a:p>
            <a:r>
              <a:rPr lang="en-US" dirty="0"/>
              <a:t>Let’s specify some more transformations! </a:t>
            </a:r>
          </a:p>
          <a:p>
            <a:r>
              <a:rPr lang="en-US" dirty="0"/>
              <a:t>Now we will sort our data according to the count column which is an integer type</a:t>
            </a:r>
          </a:p>
          <a:p>
            <a:r>
              <a:rPr lang="en-US" dirty="0"/>
              <a:t>Nothing happens to the data when we call sort because it’s just a transformation</a:t>
            </a:r>
          </a:p>
          <a:p>
            <a:r>
              <a:rPr lang="en-US" dirty="0"/>
              <a:t>However, Spark is building up a plan for how it will execute this across the cluster</a:t>
            </a:r>
          </a:p>
          <a:p>
            <a:r>
              <a:rPr lang="en-US" dirty="0"/>
              <a:t>Now, just like we did before, we can specify an action in order to kick off this plan</a:t>
            </a:r>
          </a:p>
          <a:p>
            <a:r>
              <a:rPr lang="en-US" dirty="0"/>
              <a:t>However before doing that, we’re going to set a configuration</a:t>
            </a:r>
          </a:p>
          <a:p>
            <a:pPr lvl="1"/>
            <a:r>
              <a:rPr lang="en-US" dirty="0"/>
              <a:t>By default, when we perform a shuffle Spark will output two hundred shuffle partitions</a:t>
            </a:r>
          </a:p>
          <a:p>
            <a:pPr lvl="1"/>
            <a:r>
              <a:rPr lang="en-US" dirty="0"/>
              <a:t>We will set this value to five in order to reduce the number of the output partitions from the shuffle</a:t>
            </a:r>
          </a:p>
          <a:p>
            <a:pPr lvl="1"/>
            <a:endParaRPr lang="en-US" dirty="0"/>
          </a:p>
          <a:p>
            <a:pPr marL="0" indent="0">
              <a:buNone/>
            </a:pPr>
            <a:r>
              <a:rPr lang="en-US" dirty="0" err="1"/>
              <a:t>spark.conf.set</a:t>
            </a:r>
            <a:r>
              <a:rPr lang="en-US" dirty="0"/>
              <a:t>("</a:t>
            </a:r>
            <a:r>
              <a:rPr lang="en-US" dirty="0" err="1"/>
              <a:t>spark.sql.shuffle.partitions</a:t>
            </a:r>
            <a:r>
              <a:rPr lang="en-US" dirty="0"/>
              <a:t>", "5")</a:t>
            </a:r>
          </a:p>
          <a:p>
            <a:pPr marL="0" indent="0">
              <a:buNone/>
            </a:pPr>
            <a:r>
              <a:rPr lang="en-US" dirty="0"/>
              <a:t>flightData2015.sort("count").take(2)</a:t>
            </a:r>
          </a:p>
          <a:p>
            <a:pPr marL="0" indent="0">
              <a:buNone/>
            </a:pPr>
            <a:r>
              <a:rPr lang="en-US" dirty="0"/>
              <a:t>... Array([United States,Singapore,1], [</a:t>
            </a:r>
            <a:r>
              <a:rPr lang="en-US" dirty="0" err="1"/>
              <a:t>Moldova,United</a:t>
            </a:r>
            <a:r>
              <a:rPr lang="en-US" dirty="0"/>
              <a:t> States,1])</a:t>
            </a:r>
          </a:p>
          <a:p>
            <a:endParaRPr lang="en-US" dirty="0"/>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EC6A234E-CD87-D24B-8468-40E6C87A52C2}"/>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E8ED2609-4B31-274C-BD96-30143A263466}"/>
              </a:ext>
            </a:extLst>
          </p:cNvPr>
          <p:cNvSpPr>
            <a:spLocks noGrp="1"/>
          </p:cNvSpPr>
          <p:nvPr>
            <p:ph type="sldNum" sz="quarter" idx="12"/>
          </p:nvPr>
        </p:nvSpPr>
        <p:spPr/>
        <p:txBody>
          <a:bodyPr/>
          <a:lstStyle/>
          <a:p>
            <a:fld id="{9AA7C465-8597-4488-B68C-958448427716}" type="slidenum">
              <a:rPr lang="en-US" smtClean="0"/>
              <a:t>19</a:t>
            </a:fld>
            <a:endParaRPr lang="en-US" dirty="0"/>
          </a:p>
        </p:txBody>
      </p:sp>
    </p:spTree>
    <p:extLst>
      <p:ext uri="{BB962C8B-B14F-4D97-AF65-F5344CB8AC3E}">
        <p14:creationId xmlns:p14="http://schemas.microsoft.com/office/powerpoint/2010/main" val="3739916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5584-9AE3-C643-ABC1-C64AA73BD55D}"/>
              </a:ext>
            </a:extLst>
          </p:cNvPr>
          <p:cNvSpPr>
            <a:spLocks noGrp="1"/>
          </p:cNvSpPr>
          <p:nvPr>
            <p:ph type="title"/>
          </p:nvPr>
        </p:nvSpPr>
        <p:spPr/>
        <p:txBody>
          <a:bodyPr/>
          <a:lstStyle/>
          <a:p>
            <a:r>
              <a:rPr lang="en-US" dirty="0"/>
              <a:t>What is Apache Spark?</a:t>
            </a:r>
          </a:p>
        </p:txBody>
      </p:sp>
      <p:sp>
        <p:nvSpPr>
          <p:cNvPr id="3" name="Content Placeholder 2">
            <a:extLst>
              <a:ext uri="{FF2B5EF4-FFF2-40B4-BE49-F238E27FC236}">
                <a16:creationId xmlns:a16="http://schemas.microsoft.com/office/drawing/2014/main" id="{424374DC-6DD8-184C-85CF-2F0872D71A02}"/>
              </a:ext>
            </a:extLst>
          </p:cNvPr>
          <p:cNvSpPr>
            <a:spLocks noGrp="1"/>
          </p:cNvSpPr>
          <p:nvPr>
            <p:ph idx="1"/>
          </p:nvPr>
        </p:nvSpPr>
        <p:spPr>
          <a:xfrm>
            <a:off x="457200" y="1600200"/>
            <a:ext cx="3657600" cy="4953000"/>
          </a:xfrm>
        </p:spPr>
        <p:txBody>
          <a:bodyPr>
            <a:normAutofit/>
          </a:bodyPr>
          <a:lstStyle/>
          <a:p>
            <a:r>
              <a:rPr lang="en-US" sz="1800" dirty="0"/>
              <a:t>Apache Spark is a unified computing engine and a set of libraries for parallel data processing on computer clusters</a:t>
            </a:r>
          </a:p>
          <a:p>
            <a:r>
              <a:rPr lang="en-US" sz="1800" dirty="0"/>
              <a:t>Spark is the most actively developed open source engine for this task; making it the de facto tool for any developer or data scientist interested in big data. </a:t>
            </a:r>
          </a:p>
          <a:p>
            <a:r>
              <a:rPr lang="en-US" sz="1800" dirty="0"/>
              <a:t>Spark supports multiple widely used programming languages (Python, Java, Scala and R), includes libraries for diverse tasks ranging from SQL to streaming and machine learning</a:t>
            </a:r>
          </a:p>
        </p:txBody>
      </p:sp>
      <p:sp>
        <p:nvSpPr>
          <p:cNvPr id="4" name="Footer Placeholder 3">
            <a:extLst>
              <a:ext uri="{FF2B5EF4-FFF2-40B4-BE49-F238E27FC236}">
                <a16:creationId xmlns:a16="http://schemas.microsoft.com/office/drawing/2014/main" id="{6040B791-CB41-7E4F-AD04-BF59011ABE00}"/>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A3F5D253-90C7-D34D-8AE3-A75721A87962}"/>
              </a:ext>
            </a:extLst>
          </p:cNvPr>
          <p:cNvSpPr>
            <a:spLocks noGrp="1"/>
          </p:cNvSpPr>
          <p:nvPr>
            <p:ph type="sldNum" sz="quarter" idx="12"/>
          </p:nvPr>
        </p:nvSpPr>
        <p:spPr/>
        <p:txBody>
          <a:bodyPr/>
          <a:lstStyle/>
          <a:p>
            <a:fld id="{9AA7C465-8597-4488-B68C-958448427716}" type="slidenum">
              <a:rPr lang="en-US" smtClean="0"/>
              <a:t>2</a:t>
            </a:fld>
            <a:endParaRPr lang="en-US" dirty="0"/>
          </a:p>
        </p:txBody>
      </p:sp>
      <p:pic>
        <p:nvPicPr>
          <p:cNvPr id="6" name="Picture 5">
            <a:extLst>
              <a:ext uri="{FF2B5EF4-FFF2-40B4-BE49-F238E27FC236}">
                <a16:creationId xmlns:a16="http://schemas.microsoft.com/office/drawing/2014/main" id="{33D77D93-3D72-A84A-9AC0-5632E36D5B7A}"/>
              </a:ext>
            </a:extLst>
          </p:cNvPr>
          <p:cNvPicPr>
            <a:picLocks noChangeAspect="1"/>
          </p:cNvPicPr>
          <p:nvPr/>
        </p:nvPicPr>
        <p:blipFill>
          <a:blip r:embed="rId2"/>
          <a:stretch>
            <a:fillRect/>
          </a:stretch>
        </p:blipFill>
        <p:spPr>
          <a:xfrm>
            <a:off x="4176784" y="2286000"/>
            <a:ext cx="4624316" cy="2895600"/>
          </a:xfrm>
          <a:prstGeom prst="rect">
            <a:avLst/>
          </a:prstGeom>
        </p:spPr>
      </p:pic>
    </p:spTree>
    <p:extLst>
      <p:ext uri="{BB962C8B-B14F-4D97-AF65-F5344CB8AC3E}">
        <p14:creationId xmlns:p14="http://schemas.microsoft.com/office/powerpoint/2010/main" val="4004714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8539-7A43-8F4E-96B8-612C4B51845C}"/>
              </a:ext>
            </a:extLst>
          </p:cNvPr>
          <p:cNvSpPr>
            <a:spLocks noGrp="1"/>
          </p:cNvSpPr>
          <p:nvPr>
            <p:ph type="title"/>
          </p:nvPr>
        </p:nvSpPr>
        <p:spPr/>
        <p:txBody>
          <a:bodyPr/>
          <a:lstStyle/>
          <a:p>
            <a:r>
              <a:rPr lang="en-US" dirty="0"/>
              <a:t>An End to End Example</a:t>
            </a:r>
          </a:p>
        </p:txBody>
      </p:sp>
      <p:sp>
        <p:nvSpPr>
          <p:cNvPr id="3" name="Content Placeholder 2">
            <a:extLst>
              <a:ext uri="{FF2B5EF4-FFF2-40B4-BE49-F238E27FC236}">
                <a16:creationId xmlns:a16="http://schemas.microsoft.com/office/drawing/2014/main" id="{9ED9BF95-9CED-EB49-BA0A-1421BA4C163E}"/>
              </a:ext>
            </a:extLst>
          </p:cNvPr>
          <p:cNvSpPr>
            <a:spLocks noGrp="1"/>
          </p:cNvSpPr>
          <p:nvPr>
            <p:ph idx="1"/>
          </p:nvPr>
        </p:nvSpPr>
        <p:spPr>
          <a:xfrm>
            <a:off x="457200" y="1600200"/>
            <a:ext cx="8229600" cy="1295400"/>
          </a:xfrm>
        </p:spPr>
        <p:txBody>
          <a:bodyPr/>
          <a:lstStyle/>
          <a:p>
            <a:r>
              <a:rPr lang="en-US" dirty="0"/>
              <a:t>This operation is illustrated in the following image</a:t>
            </a:r>
          </a:p>
          <a:p>
            <a:pPr lvl="1"/>
            <a:r>
              <a:rPr lang="en-US" dirty="0"/>
              <a:t>In addition to the logical transformations, we include the physical partition count as well</a:t>
            </a:r>
          </a:p>
        </p:txBody>
      </p:sp>
      <p:sp>
        <p:nvSpPr>
          <p:cNvPr id="4" name="Footer Placeholder 3">
            <a:extLst>
              <a:ext uri="{FF2B5EF4-FFF2-40B4-BE49-F238E27FC236}">
                <a16:creationId xmlns:a16="http://schemas.microsoft.com/office/drawing/2014/main" id="{14A66CD5-92E4-5A4F-9FFF-C8E21EC1E88F}"/>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874CD63B-D19C-4C4E-B3F3-BBF32A4FFE9E}"/>
              </a:ext>
            </a:extLst>
          </p:cNvPr>
          <p:cNvSpPr>
            <a:spLocks noGrp="1"/>
          </p:cNvSpPr>
          <p:nvPr>
            <p:ph type="sldNum" sz="quarter" idx="12"/>
          </p:nvPr>
        </p:nvSpPr>
        <p:spPr/>
        <p:txBody>
          <a:bodyPr/>
          <a:lstStyle/>
          <a:p>
            <a:fld id="{9AA7C465-8597-4488-B68C-958448427716}" type="slidenum">
              <a:rPr lang="en-US" smtClean="0"/>
              <a:t>20</a:t>
            </a:fld>
            <a:endParaRPr lang="en-US" dirty="0"/>
          </a:p>
        </p:txBody>
      </p:sp>
      <p:pic>
        <p:nvPicPr>
          <p:cNvPr id="6" name="Picture 5">
            <a:extLst>
              <a:ext uri="{FF2B5EF4-FFF2-40B4-BE49-F238E27FC236}">
                <a16:creationId xmlns:a16="http://schemas.microsoft.com/office/drawing/2014/main" id="{3600F694-A93E-3F44-92A7-D282450C3E70}"/>
              </a:ext>
            </a:extLst>
          </p:cNvPr>
          <p:cNvPicPr>
            <a:picLocks noChangeAspect="1"/>
          </p:cNvPicPr>
          <p:nvPr/>
        </p:nvPicPr>
        <p:blipFill>
          <a:blip r:embed="rId3"/>
          <a:stretch>
            <a:fillRect/>
          </a:stretch>
        </p:blipFill>
        <p:spPr>
          <a:xfrm>
            <a:off x="1397000" y="2971800"/>
            <a:ext cx="6146800" cy="3453055"/>
          </a:xfrm>
          <a:prstGeom prst="rect">
            <a:avLst/>
          </a:prstGeom>
        </p:spPr>
      </p:pic>
    </p:spTree>
    <p:extLst>
      <p:ext uri="{BB962C8B-B14F-4D97-AF65-F5344CB8AC3E}">
        <p14:creationId xmlns:p14="http://schemas.microsoft.com/office/powerpoint/2010/main" val="133728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a:t>
            </a:r>
          </a:p>
        </p:txBody>
      </p:sp>
      <p:sp>
        <p:nvSpPr>
          <p:cNvPr id="3" name="Content Placeholder 2"/>
          <p:cNvSpPr>
            <a:spLocks noGrp="1"/>
          </p:cNvSpPr>
          <p:nvPr>
            <p:ph idx="1"/>
          </p:nvPr>
        </p:nvSpPr>
        <p:spPr/>
        <p:txBody>
          <a:bodyPr>
            <a:normAutofit fontScale="92500" lnSpcReduction="10000"/>
          </a:bodyPr>
          <a:lstStyle/>
          <a:p>
            <a:r>
              <a:rPr lang="en-US" dirty="0"/>
              <a:t>The Hive project was instrumental in providing the pattern of SQL-like access to unstructured data in HDFS…</a:t>
            </a:r>
          </a:p>
          <a:p>
            <a:r>
              <a:rPr lang="en-US" dirty="0"/>
              <a:t>But performance and user experience clearly fell well short of database systems</a:t>
            </a:r>
          </a:p>
          <a:p>
            <a:r>
              <a:rPr lang="en-US" dirty="0"/>
              <a:t>The batch nature of MapReduce, which is the processing engine behind Hive, was not suited to interactive queries or real-time applications</a:t>
            </a:r>
          </a:p>
          <a:p>
            <a:r>
              <a:rPr lang="en-US" dirty="0"/>
              <a:t>Spark SQL provides an SQL abstraction to its RDD-based storage, scheduling, and execution model</a:t>
            </a:r>
          </a:p>
          <a:p>
            <a:r>
              <a:rPr lang="en-US" dirty="0"/>
              <a:t>Many key characteristics of core Spark are inherited by Spark SQL</a:t>
            </a:r>
          </a:p>
          <a:p>
            <a:pPr lvl="1"/>
            <a:r>
              <a:rPr lang="en-US" dirty="0"/>
              <a:t>Including lazy evaluation and mid-query fault tolerance</a:t>
            </a:r>
          </a:p>
          <a:p>
            <a:r>
              <a:rPr lang="en-US" dirty="0"/>
              <a:t>Moreover, Spark SQL can be used in conjunction with the Spark core API within a single application.</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21</a:t>
            </a:fld>
            <a:endParaRPr lang="en-US" dirty="0"/>
          </a:p>
        </p:txBody>
      </p:sp>
    </p:spTree>
    <p:extLst>
      <p:ext uri="{BB962C8B-B14F-4D97-AF65-F5344CB8AC3E}">
        <p14:creationId xmlns:p14="http://schemas.microsoft.com/office/powerpoint/2010/main" val="248140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One use of Spark SQL is to execute SQL queries written using either a basic SQL syntax or HQL</a:t>
            </a:r>
          </a:p>
          <a:p>
            <a:r>
              <a:rPr lang="en-US" dirty="0"/>
              <a:t>Spark SQL can also be used to read data from an existing Hive files</a:t>
            </a:r>
          </a:p>
          <a:p>
            <a:r>
              <a:rPr lang="en-US" dirty="0"/>
              <a:t>You interact with the SQL interface using the command line or via JDBC/ODBC</a:t>
            </a:r>
          </a:p>
          <a:p>
            <a:r>
              <a:rPr lang="en-US" dirty="0"/>
              <a:t>The whitepaper titled “Spark SQL: Relational Data Processing in Spark” is recommended further reading</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22</a:t>
            </a:fld>
            <a:endParaRPr lang="en-US" dirty="0"/>
          </a:p>
        </p:txBody>
      </p:sp>
    </p:spTree>
    <p:extLst>
      <p:ext uri="{BB962C8B-B14F-4D97-AF65-F5344CB8AC3E}">
        <p14:creationId xmlns:p14="http://schemas.microsoft.com/office/powerpoint/2010/main" val="242331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 Architecture</a:t>
            </a:r>
          </a:p>
        </p:txBody>
      </p:sp>
      <p:sp>
        <p:nvSpPr>
          <p:cNvPr id="3" name="Footer Placeholder 2"/>
          <p:cNvSpPr>
            <a:spLocks noGrp="1"/>
          </p:cNvSpPr>
          <p:nvPr>
            <p:ph type="ftr" sz="quarter" idx="11"/>
          </p:nvPr>
        </p:nvSpPr>
        <p:spPr/>
        <p:txBody>
          <a:bodyPr/>
          <a:lstStyle/>
          <a:p>
            <a:r>
              <a:rPr lang="sk-SK" dirty="0"/>
              <a:t>CSP554</a:t>
            </a:r>
            <a:r>
              <a:rPr lang="en-US" dirty="0"/>
              <a:t> Module 07</a:t>
            </a:r>
          </a:p>
        </p:txBody>
      </p:sp>
      <p:sp>
        <p:nvSpPr>
          <p:cNvPr id="4" name="Slide Number Placeholder 3"/>
          <p:cNvSpPr>
            <a:spLocks noGrp="1"/>
          </p:cNvSpPr>
          <p:nvPr>
            <p:ph type="sldNum" sz="quarter" idx="12"/>
          </p:nvPr>
        </p:nvSpPr>
        <p:spPr/>
        <p:txBody>
          <a:bodyPr/>
          <a:lstStyle/>
          <a:p>
            <a:fld id="{9AA7C465-8597-4488-B68C-958448427716}" type="slidenum">
              <a:rPr lang="en-US" smtClean="0"/>
              <a:t>23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612295" cy="51633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946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B4A9-044A-F643-A9D8-DC165CF2EAF4}"/>
              </a:ext>
            </a:extLst>
          </p:cNvPr>
          <p:cNvSpPr>
            <a:spLocks noGrp="1"/>
          </p:cNvSpPr>
          <p:nvPr>
            <p:ph type="title"/>
          </p:nvPr>
        </p:nvSpPr>
        <p:spPr/>
        <p:txBody>
          <a:bodyPr>
            <a:normAutofit/>
          </a:bodyPr>
          <a:lstStyle/>
          <a:p>
            <a:r>
              <a:rPr lang="en-US" dirty="0" err="1"/>
              <a:t>DataFrames</a:t>
            </a:r>
            <a:r>
              <a:rPr lang="en-US" dirty="0"/>
              <a:t> and SQL</a:t>
            </a:r>
          </a:p>
        </p:txBody>
      </p:sp>
      <p:sp>
        <p:nvSpPr>
          <p:cNvPr id="3" name="Content Placeholder 2">
            <a:extLst>
              <a:ext uri="{FF2B5EF4-FFF2-40B4-BE49-F238E27FC236}">
                <a16:creationId xmlns:a16="http://schemas.microsoft.com/office/drawing/2014/main" id="{3B17D0AB-B2C7-4042-BB8D-CE62F84F4265}"/>
              </a:ext>
            </a:extLst>
          </p:cNvPr>
          <p:cNvSpPr>
            <a:spLocks noGrp="1"/>
          </p:cNvSpPr>
          <p:nvPr>
            <p:ph idx="1"/>
          </p:nvPr>
        </p:nvSpPr>
        <p:spPr/>
        <p:txBody>
          <a:bodyPr>
            <a:normAutofit fontScale="77500" lnSpcReduction="20000"/>
          </a:bodyPr>
          <a:lstStyle/>
          <a:p>
            <a:r>
              <a:rPr lang="en-US" dirty="0"/>
              <a:t>Spark SQL allows you to register any </a:t>
            </a:r>
            <a:r>
              <a:rPr lang="en-US" dirty="0" err="1"/>
              <a:t>DataFrame</a:t>
            </a:r>
            <a:r>
              <a:rPr lang="en-US" dirty="0"/>
              <a:t> as a table and query it using pure SQL</a:t>
            </a:r>
          </a:p>
          <a:p>
            <a:r>
              <a:rPr lang="en-US" dirty="0"/>
              <a:t>There is no performance difference between writing SQL queries or writing </a:t>
            </a:r>
            <a:r>
              <a:rPr lang="en-US" dirty="0" err="1"/>
              <a:t>DataFrame</a:t>
            </a:r>
            <a:r>
              <a:rPr lang="en-US" dirty="0"/>
              <a:t> code</a:t>
            </a:r>
          </a:p>
          <a:p>
            <a:r>
              <a:rPr lang="en-US" dirty="0"/>
              <a:t>They both “compile” to the same underlying plan</a:t>
            </a:r>
          </a:p>
          <a:p>
            <a:r>
              <a:rPr lang="en-US" dirty="0"/>
              <a:t>Any </a:t>
            </a:r>
            <a:r>
              <a:rPr lang="en-US" dirty="0" err="1"/>
              <a:t>DataFrame</a:t>
            </a:r>
            <a:r>
              <a:rPr lang="en-US" dirty="0"/>
              <a:t> can be made into a table or view with one simple method call</a:t>
            </a:r>
          </a:p>
          <a:p>
            <a:endParaRPr lang="en-US" dirty="0"/>
          </a:p>
          <a:p>
            <a:pPr marL="0" indent="0">
              <a:buNone/>
            </a:pPr>
            <a:r>
              <a:rPr lang="en-US" dirty="0"/>
              <a:t>flightData2015.createOrReplaceTempView("flight_data_2015")</a:t>
            </a:r>
          </a:p>
          <a:p>
            <a:pPr marL="0" indent="0">
              <a:buNone/>
            </a:pPr>
            <a:endParaRPr lang="en-US" dirty="0"/>
          </a:p>
          <a:p>
            <a:r>
              <a:rPr lang="en-US" dirty="0"/>
              <a:t>Now we can query our data in SQL</a:t>
            </a:r>
          </a:p>
          <a:p>
            <a:r>
              <a:rPr lang="en-US" dirty="0"/>
              <a:t>To execute a SQL query, we’ll use the </a:t>
            </a:r>
            <a:r>
              <a:rPr lang="en-US" dirty="0" err="1"/>
              <a:t>spark.sql</a:t>
            </a:r>
            <a:r>
              <a:rPr lang="en-US" dirty="0"/>
              <a:t>() function that returns a new </a:t>
            </a:r>
            <a:r>
              <a:rPr lang="en-US" dirty="0" err="1"/>
              <a:t>DataFrame</a:t>
            </a:r>
            <a:endParaRPr lang="en-US" dirty="0"/>
          </a:p>
          <a:p>
            <a:r>
              <a:rPr lang="en-US" dirty="0"/>
              <a:t>While this may seem a bit circular in logic that a SQL query against a </a:t>
            </a:r>
            <a:r>
              <a:rPr lang="en-US" dirty="0" err="1"/>
              <a:t>DataFrame</a:t>
            </a:r>
            <a:r>
              <a:rPr lang="en-US" dirty="0"/>
              <a:t> returns another </a:t>
            </a:r>
            <a:r>
              <a:rPr lang="en-US" dirty="0" err="1"/>
              <a:t>DataFrame</a:t>
            </a:r>
            <a:r>
              <a:rPr lang="en-US" dirty="0"/>
              <a:t>, it’s actually quite powerful</a:t>
            </a:r>
          </a:p>
          <a:p>
            <a:r>
              <a:rPr lang="en-US" dirty="0"/>
              <a:t>As a user, you can specify transformations in the manner most convenient to you at any given point in time and not have to trade any efficiency to do so</a:t>
            </a:r>
          </a:p>
          <a:p>
            <a:endParaRPr lang="en-US" dirty="0"/>
          </a:p>
        </p:txBody>
      </p:sp>
      <p:sp>
        <p:nvSpPr>
          <p:cNvPr id="4" name="Footer Placeholder 3">
            <a:extLst>
              <a:ext uri="{FF2B5EF4-FFF2-40B4-BE49-F238E27FC236}">
                <a16:creationId xmlns:a16="http://schemas.microsoft.com/office/drawing/2014/main" id="{3AE89204-7A4E-E646-823F-358FC0EFBF27}"/>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7EFFD0BB-A974-B849-92C7-290FABBF16B9}"/>
              </a:ext>
            </a:extLst>
          </p:cNvPr>
          <p:cNvSpPr>
            <a:spLocks noGrp="1"/>
          </p:cNvSpPr>
          <p:nvPr>
            <p:ph type="sldNum" sz="quarter" idx="12"/>
          </p:nvPr>
        </p:nvSpPr>
        <p:spPr/>
        <p:txBody>
          <a:bodyPr/>
          <a:lstStyle/>
          <a:p>
            <a:fld id="{9AA7C465-8597-4488-B68C-958448427716}" type="slidenum">
              <a:rPr lang="en-US" smtClean="0"/>
              <a:t>24</a:t>
            </a:fld>
            <a:endParaRPr lang="en-US" dirty="0"/>
          </a:p>
        </p:txBody>
      </p:sp>
    </p:spTree>
    <p:extLst>
      <p:ext uri="{BB962C8B-B14F-4D97-AF65-F5344CB8AC3E}">
        <p14:creationId xmlns:p14="http://schemas.microsoft.com/office/powerpoint/2010/main" val="539344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3DAB-AC08-B24A-87FE-C59026256A8B}"/>
              </a:ext>
            </a:extLst>
          </p:cNvPr>
          <p:cNvSpPr>
            <a:spLocks noGrp="1"/>
          </p:cNvSpPr>
          <p:nvPr>
            <p:ph type="title"/>
          </p:nvPr>
        </p:nvSpPr>
        <p:spPr/>
        <p:txBody>
          <a:bodyPr/>
          <a:lstStyle/>
          <a:p>
            <a:r>
              <a:rPr lang="en-US" dirty="0" err="1"/>
              <a:t>DataFrames</a:t>
            </a:r>
            <a:r>
              <a:rPr lang="en-US" dirty="0"/>
              <a:t> and SQL</a:t>
            </a:r>
          </a:p>
        </p:txBody>
      </p:sp>
      <p:sp>
        <p:nvSpPr>
          <p:cNvPr id="3" name="Content Placeholder 2">
            <a:extLst>
              <a:ext uri="{FF2B5EF4-FFF2-40B4-BE49-F238E27FC236}">
                <a16:creationId xmlns:a16="http://schemas.microsoft.com/office/drawing/2014/main" id="{A4405461-6A21-C548-8EC1-50B79BAC8F94}"/>
              </a:ext>
            </a:extLst>
          </p:cNvPr>
          <p:cNvSpPr>
            <a:spLocks noGrp="1"/>
          </p:cNvSpPr>
          <p:nvPr>
            <p:ph idx="1"/>
          </p:nvPr>
        </p:nvSpPr>
        <p:spPr/>
        <p:txBody>
          <a:bodyPr/>
          <a:lstStyle/>
          <a:p>
            <a:pPr marL="0" indent="0">
              <a:buNone/>
            </a:pPr>
            <a:r>
              <a:rPr lang="en-US" dirty="0" err="1"/>
              <a:t>sqlWay</a:t>
            </a:r>
            <a:r>
              <a:rPr lang="en-US" dirty="0"/>
              <a:t> = </a:t>
            </a:r>
            <a:r>
              <a:rPr lang="en-US" dirty="0" err="1"/>
              <a:t>spark.sql</a:t>
            </a:r>
            <a:r>
              <a:rPr lang="en-US" dirty="0"/>
              <a:t>("""</a:t>
            </a:r>
          </a:p>
          <a:p>
            <a:pPr marL="0" indent="0">
              <a:buNone/>
            </a:pPr>
            <a:r>
              <a:rPr lang="en-US" dirty="0"/>
              <a:t>SELECT DEST_COUNTRY_NAME, count(1)</a:t>
            </a:r>
          </a:p>
          <a:p>
            <a:pPr marL="0" indent="0">
              <a:buNone/>
            </a:pPr>
            <a:r>
              <a:rPr lang="en-US" dirty="0"/>
              <a:t>FROM flight_data_2015</a:t>
            </a:r>
          </a:p>
          <a:p>
            <a:pPr marL="0" indent="0">
              <a:buNone/>
            </a:pPr>
            <a:r>
              <a:rPr lang="en-US" dirty="0"/>
              <a:t>GROUP BY DEST_COUNTRY_NAME</a:t>
            </a:r>
          </a:p>
          <a:p>
            <a:pPr marL="0" indent="0">
              <a:buNone/>
            </a:pPr>
            <a:r>
              <a:rPr lang="en-US" dirty="0"/>
              <a:t>""")</a:t>
            </a:r>
          </a:p>
          <a:p>
            <a:pPr marL="0" indent="0">
              <a:buNone/>
            </a:pPr>
            <a:endParaRPr lang="en-US" dirty="0"/>
          </a:p>
          <a:p>
            <a:pPr marL="0" indent="0">
              <a:buNone/>
            </a:pPr>
            <a:r>
              <a:rPr lang="en-US" dirty="0" err="1"/>
              <a:t>dataFrameWay</a:t>
            </a:r>
            <a:r>
              <a:rPr lang="en-US" dirty="0"/>
              <a:t> = flightData2015\</a:t>
            </a:r>
          </a:p>
          <a:p>
            <a:pPr marL="0" indent="0">
              <a:buNone/>
            </a:pPr>
            <a:r>
              <a:rPr lang="en-US" dirty="0"/>
              <a:t>.</a:t>
            </a:r>
            <a:r>
              <a:rPr lang="en-US" dirty="0" err="1"/>
              <a:t>groupBy</a:t>
            </a:r>
            <a:r>
              <a:rPr lang="en-US" dirty="0"/>
              <a:t>("DEST_COUNTRY_NAME")\</a:t>
            </a:r>
          </a:p>
          <a:p>
            <a:pPr marL="0" indent="0">
              <a:buNone/>
            </a:pPr>
            <a:r>
              <a:rPr lang="en-US" dirty="0"/>
              <a:t>.count()</a:t>
            </a:r>
          </a:p>
          <a:p>
            <a:endParaRPr lang="en-US" dirty="0"/>
          </a:p>
        </p:txBody>
      </p:sp>
      <p:sp>
        <p:nvSpPr>
          <p:cNvPr id="4" name="Footer Placeholder 3">
            <a:extLst>
              <a:ext uri="{FF2B5EF4-FFF2-40B4-BE49-F238E27FC236}">
                <a16:creationId xmlns:a16="http://schemas.microsoft.com/office/drawing/2014/main" id="{13C1E25C-D62B-CE49-8C83-8A023C881144}"/>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7E5BBA66-4E5D-7046-A0B1-799BF097FF9F}"/>
              </a:ext>
            </a:extLst>
          </p:cNvPr>
          <p:cNvSpPr>
            <a:spLocks noGrp="1"/>
          </p:cNvSpPr>
          <p:nvPr>
            <p:ph type="sldNum" sz="quarter" idx="12"/>
          </p:nvPr>
        </p:nvSpPr>
        <p:spPr/>
        <p:txBody>
          <a:bodyPr/>
          <a:lstStyle/>
          <a:p>
            <a:fld id="{9AA7C465-8597-4488-B68C-958448427716}" type="slidenum">
              <a:rPr lang="en-US" smtClean="0"/>
              <a:t>25</a:t>
            </a:fld>
            <a:endParaRPr lang="en-US" dirty="0"/>
          </a:p>
        </p:txBody>
      </p:sp>
    </p:spTree>
    <p:extLst>
      <p:ext uri="{BB962C8B-B14F-4D97-AF65-F5344CB8AC3E}">
        <p14:creationId xmlns:p14="http://schemas.microsoft.com/office/powerpoint/2010/main" val="217758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7B4C-F0AD-B64A-8A61-D4013C4A46BD}"/>
              </a:ext>
            </a:extLst>
          </p:cNvPr>
          <p:cNvSpPr>
            <a:spLocks noGrp="1"/>
          </p:cNvSpPr>
          <p:nvPr>
            <p:ph type="title"/>
          </p:nvPr>
        </p:nvSpPr>
        <p:spPr/>
        <p:txBody>
          <a:bodyPr/>
          <a:lstStyle/>
          <a:p>
            <a:r>
              <a:rPr lang="en-US" dirty="0" err="1"/>
              <a:t>DataFrames</a:t>
            </a:r>
            <a:r>
              <a:rPr lang="en-US" dirty="0"/>
              <a:t> and SQL</a:t>
            </a:r>
          </a:p>
        </p:txBody>
      </p:sp>
      <p:sp>
        <p:nvSpPr>
          <p:cNvPr id="3" name="Content Placeholder 2">
            <a:extLst>
              <a:ext uri="{FF2B5EF4-FFF2-40B4-BE49-F238E27FC236}">
                <a16:creationId xmlns:a16="http://schemas.microsoft.com/office/drawing/2014/main" id="{5735D593-69DE-6243-964D-60CD45B90855}"/>
              </a:ext>
            </a:extLst>
          </p:cNvPr>
          <p:cNvSpPr>
            <a:spLocks noGrp="1"/>
          </p:cNvSpPr>
          <p:nvPr>
            <p:ph idx="1"/>
          </p:nvPr>
        </p:nvSpPr>
        <p:spPr/>
        <p:txBody>
          <a:bodyPr>
            <a:normAutofit fontScale="70000" lnSpcReduction="20000"/>
          </a:bodyPr>
          <a:lstStyle/>
          <a:p>
            <a:pPr marL="0" indent="0">
              <a:buNone/>
            </a:pPr>
            <a:r>
              <a:rPr lang="en-US" dirty="0" err="1"/>
              <a:t>maxSql</a:t>
            </a:r>
            <a:r>
              <a:rPr lang="en-US" dirty="0"/>
              <a:t> = </a:t>
            </a:r>
            <a:r>
              <a:rPr lang="en-US" dirty="0" err="1"/>
              <a:t>spark.sql</a:t>
            </a:r>
            <a:r>
              <a:rPr lang="en-US" dirty="0"/>
              <a:t>("""</a:t>
            </a:r>
          </a:p>
          <a:p>
            <a:pPr marL="0" indent="0">
              <a:buNone/>
            </a:pPr>
            <a:r>
              <a:rPr lang="en-US" dirty="0"/>
              <a:t>SELECT DEST_COUNTRY_NAME, sum(count) as </a:t>
            </a:r>
            <a:r>
              <a:rPr lang="en-US" dirty="0" err="1"/>
              <a:t>destination_total</a:t>
            </a:r>
            <a:endParaRPr lang="en-US" dirty="0"/>
          </a:p>
          <a:p>
            <a:pPr marL="0" indent="0">
              <a:buNone/>
            </a:pPr>
            <a:r>
              <a:rPr lang="en-US" dirty="0"/>
              <a:t>FROM flight_data_2015</a:t>
            </a:r>
          </a:p>
          <a:p>
            <a:pPr marL="0" indent="0">
              <a:buNone/>
            </a:pPr>
            <a:r>
              <a:rPr lang="en-US" dirty="0"/>
              <a:t>GROUP BY DEST_COUNTRY_NAME</a:t>
            </a:r>
          </a:p>
          <a:p>
            <a:pPr marL="0" indent="0">
              <a:buNone/>
            </a:pPr>
            <a:r>
              <a:rPr lang="en-US" dirty="0"/>
              <a:t>ORDER BY sum(count) DESC</a:t>
            </a:r>
          </a:p>
          <a:p>
            <a:pPr marL="0" indent="0">
              <a:buNone/>
            </a:pPr>
            <a:r>
              <a:rPr lang="en-US" dirty="0"/>
              <a:t>LIMIT 5</a:t>
            </a:r>
          </a:p>
          <a:p>
            <a:pPr marL="0" indent="0">
              <a:buNone/>
            </a:pPr>
            <a:r>
              <a:rPr lang="en-US" dirty="0"/>
              <a:t>""")</a:t>
            </a:r>
          </a:p>
          <a:p>
            <a:pPr marL="0" indent="0">
              <a:buNone/>
            </a:pPr>
            <a:r>
              <a:rPr lang="en-US" dirty="0" err="1"/>
              <a:t>maxSql.collect</a:t>
            </a:r>
            <a:r>
              <a:rPr lang="en-US" dirty="0"/>
              <a:t>()</a:t>
            </a:r>
          </a:p>
          <a:p>
            <a:pPr marL="0" indent="0">
              <a:buNone/>
            </a:pPr>
            <a:endParaRPr lang="en-US" dirty="0"/>
          </a:p>
          <a:p>
            <a:pPr marL="0" indent="0">
              <a:buNone/>
            </a:pPr>
            <a:endParaRPr lang="en-US" dirty="0"/>
          </a:p>
          <a:p>
            <a:pPr marL="0" indent="0">
              <a:buNone/>
            </a:pPr>
            <a:r>
              <a:rPr lang="en-US" dirty="0"/>
              <a:t>from </a:t>
            </a:r>
            <a:r>
              <a:rPr lang="en-US" dirty="0" err="1"/>
              <a:t>pyspark.sql.functions</a:t>
            </a:r>
            <a:r>
              <a:rPr lang="en-US" dirty="0"/>
              <a:t> import desc</a:t>
            </a:r>
          </a:p>
          <a:p>
            <a:pPr marL="0" indent="0">
              <a:buNone/>
            </a:pPr>
            <a:r>
              <a:rPr lang="en-US" dirty="0"/>
              <a:t>flightData2015\</a:t>
            </a:r>
          </a:p>
          <a:p>
            <a:pPr marL="0" indent="0">
              <a:buNone/>
            </a:pPr>
            <a:r>
              <a:rPr lang="en-US" dirty="0"/>
              <a:t>.</a:t>
            </a:r>
            <a:r>
              <a:rPr lang="en-US" dirty="0" err="1"/>
              <a:t>groupBy</a:t>
            </a:r>
            <a:r>
              <a:rPr lang="en-US" dirty="0"/>
              <a:t>("DEST_COUNTRY_NAME")\</a:t>
            </a:r>
          </a:p>
          <a:p>
            <a:pPr marL="0" indent="0">
              <a:buNone/>
            </a:pPr>
            <a:r>
              <a:rPr lang="en-US" dirty="0"/>
              <a:t>.sum("count")\</a:t>
            </a:r>
          </a:p>
          <a:p>
            <a:pPr marL="0" indent="0">
              <a:buNone/>
            </a:pPr>
            <a:r>
              <a:rPr lang="en-US" dirty="0"/>
              <a:t>.</a:t>
            </a:r>
            <a:r>
              <a:rPr lang="en-US" dirty="0" err="1"/>
              <a:t>withColumnRenamed</a:t>
            </a:r>
            <a:r>
              <a:rPr lang="en-US" dirty="0"/>
              <a:t>("sum(count)", "</a:t>
            </a:r>
            <a:r>
              <a:rPr lang="en-US" dirty="0" err="1"/>
              <a:t>destination_total</a:t>
            </a:r>
            <a:r>
              <a:rPr lang="en-US" dirty="0"/>
              <a:t>")\</a:t>
            </a:r>
          </a:p>
          <a:p>
            <a:pPr marL="0" indent="0">
              <a:buNone/>
            </a:pPr>
            <a:r>
              <a:rPr lang="en-US" dirty="0"/>
              <a:t>.sort(desc("</a:t>
            </a:r>
            <a:r>
              <a:rPr lang="en-US" dirty="0" err="1"/>
              <a:t>destination_total</a:t>
            </a:r>
            <a:r>
              <a:rPr lang="en-US" dirty="0"/>
              <a:t>"))\</a:t>
            </a:r>
          </a:p>
          <a:p>
            <a:pPr marL="0" indent="0">
              <a:buNone/>
            </a:pPr>
            <a:r>
              <a:rPr lang="en-US" dirty="0"/>
              <a:t>.limit(5)\</a:t>
            </a:r>
          </a:p>
          <a:p>
            <a:pPr marL="0" indent="0">
              <a:buNone/>
            </a:pPr>
            <a:r>
              <a:rPr lang="en-US" dirty="0"/>
              <a:t>.collect()</a:t>
            </a:r>
          </a:p>
        </p:txBody>
      </p:sp>
      <p:sp>
        <p:nvSpPr>
          <p:cNvPr id="4" name="Footer Placeholder 3">
            <a:extLst>
              <a:ext uri="{FF2B5EF4-FFF2-40B4-BE49-F238E27FC236}">
                <a16:creationId xmlns:a16="http://schemas.microsoft.com/office/drawing/2014/main" id="{5723431D-F7A1-6C44-B24C-938F716BBFED}"/>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35C5375F-00E6-2E4C-903C-8EBDA7D50259}"/>
              </a:ext>
            </a:extLst>
          </p:cNvPr>
          <p:cNvSpPr>
            <a:spLocks noGrp="1"/>
          </p:cNvSpPr>
          <p:nvPr>
            <p:ph type="sldNum" sz="quarter" idx="12"/>
          </p:nvPr>
        </p:nvSpPr>
        <p:spPr/>
        <p:txBody>
          <a:bodyPr/>
          <a:lstStyle/>
          <a:p>
            <a:fld id="{9AA7C465-8597-4488-B68C-958448427716}" type="slidenum">
              <a:rPr lang="en-US" smtClean="0"/>
              <a:t>26</a:t>
            </a:fld>
            <a:endParaRPr lang="en-US" dirty="0"/>
          </a:p>
        </p:txBody>
      </p:sp>
    </p:spTree>
    <p:extLst>
      <p:ext uri="{BB962C8B-B14F-4D97-AF65-F5344CB8AC3E}">
        <p14:creationId xmlns:p14="http://schemas.microsoft.com/office/powerpoint/2010/main" val="3218986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Spark SQL (</a:t>
            </a:r>
            <a:r>
              <a:rPr lang="en-US" dirty="0" err="1"/>
              <a:t>DataFrames</a:t>
            </a:r>
            <a:r>
              <a:rPr lang="en-US" dirty="0"/>
              <a:t>)</a:t>
            </a:r>
          </a:p>
        </p:txBody>
      </p:sp>
      <p:sp>
        <p:nvSpPr>
          <p:cNvPr id="3" name="Content Placeholder 2"/>
          <p:cNvSpPr>
            <a:spLocks noGrp="1"/>
          </p:cNvSpPr>
          <p:nvPr>
            <p:ph idx="1"/>
          </p:nvPr>
        </p:nvSpPr>
        <p:spPr>
          <a:xfrm>
            <a:off x="457200" y="1600200"/>
            <a:ext cx="8229600" cy="5105400"/>
          </a:xfrm>
        </p:spPr>
        <p:txBody>
          <a:bodyPr>
            <a:normAutofit/>
          </a:bodyPr>
          <a:lstStyle/>
          <a:p>
            <a:r>
              <a:rPr lang="en-US" dirty="0"/>
              <a:t>Python API docs</a:t>
            </a:r>
          </a:p>
          <a:p>
            <a:pPr lvl="1"/>
            <a:r>
              <a:rPr lang="en-US" dirty="0">
                <a:hlinkClick r:id="rId2"/>
              </a:rPr>
              <a:t>https://</a:t>
            </a:r>
            <a:r>
              <a:rPr lang="en-US" dirty="0" err="1">
                <a:hlinkClick r:id="rId2"/>
              </a:rPr>
              <a:t>spark.apache.org</a:t>
            </a:r>
            <a:r>
              <a:rPr lang="en-US" dirty="0">
                <a:hlinkClick r:id="rId2"/>
              </a:rPr>
              <a:t>/docs/2.4.3/api/python/index.html</a:t>
            </a:r>
            <a:endParaRPr lang="en-US" dirty="0"/>
          </a:p>
          <a:p>
            <a:pPr lvl="1"/>
            <a:r>
              <a:rPr lang="en-US" dirty="0"/>
              <a:t>Use ‘Quick Search’ to find the operation for which you are looking</a:t>
            </a:r>
          </a:p>
          <a:p>
            <a:pPr lvl="1"/>
            <a:endParaRPr lang="en-US" dirty="0"/>
          </a:p>
          <a:p>
            <a:pPr lvl="1"/>
            <a:r>
              <a:rPr lang="en-US" dirty="0"/>
              <a:t>Or see “Spark – Python API – SQL &amp; </a:t>
            </a:r>
            <a:r>
              <a:rPr lang="en-US" dirty="0" err="1"/>
              <a:t>DataFrames</a:t>
            </a:r>
            <a:r>
              <a:rPr lang="en-US" dirty="0"/>
              <a:t>” on the blackboard in the “Free Books and Chapters” section</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27</a:t>
            </a:fld>
            <a:endParaRPr lang="en-US" dirty="0"/>
          </a:p>
        </p:txBody>
      </p:sp>
    </p:spTree>
    <p:extLst>
      <p:ext uri="{BB962C8B-B14F-4D97-AF65-F5344CB8AC3E}">
        <p14:creationId xmlns:p14="http://schemas.microsoft.com/office/powerpoint/2010/main" val="306328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Spark SQL (</a:t>
            </a:r>
            <a:r>
              <a:rPr lang="en-US" dirty="0" err="1"/>
              <a:t>DataFrames</a:t>
            </a:r>
            <a:r>
              <a:rPr lang="en-US" dirty="0"/>
              <a:t>)</a:t>
            </a:r>
          </a:p>
        </p:txBody>
      </p:sp>
      <p:sp>
        <p:nvSpPr>
          <p:cNvPr id="3" name="Content Placeholder 2"/>
          <p:cNvSpPr>
            <a:spLocks noGrp="1"/>
          </p:cNvSpPr>
          <p:nvPr>
            <p:ph idx="1"/>
          </p:nvPr>
        </p:nvSpPr>
        <p:spPr>
          <a:xfrm>
            <a:off x="457200" y="1600200"/>
            <a:ext cx="8229600" cy="5105400"/>
          </a:xfrm>
        </p:spPr>
        <p:txBody>
          <a:bodyPr>
            <a:normAutofit/>
          </a:bodyPr>
          <a:lstStyle/>
          <a:p>
            <a:r>
              <a:rPr lang="en-US" dirty="0" err="1"/>
              <a:t>pyspark.sql.SparkSession</a:t>
            </a:r>
            <a:endParaRPr lang="en-US" dirty="0"/>
          </a:p>
          <a:p>
            <a:pPr lvl="1"/>
            <a:r>
              <a:rPr lang="en-US" dirty="0"/>
              <a:t>Main entry point for </a:t>
            </a:r>
            <a:r>
              <a:rPr lang="en-US" dirty="0" err="1"/>
              <a:t>DataFrame</a:t>
            </a:r>
            <a:r>
              <a:rPr lang="en-US" dirty="0"/>
              <a:t> and SQL functionality</a:t>
            </a:r>
          </a:p>
          <a:p>
            <a:pPr lvl="1"/>
            <a:r>
              <a:rPr lang="en-US" dirty="0"/>
              <a:t>A </a:t>
            </a:r>
            <a:r>
              <a:rPr lang="en-US" dirty="0" err="1"/>
              <a:t>SparkSession</a:t>
            </a:r>
            <a:r>
              <a:rPr lang="en-US" dirty="0"/>
              <a:t> can be used to</a:t>
            </a:r>
            <a:r>
              <a:rPr lang="mr-IN" dirty="0"/>
              <a:t>…</a:t>
            </a:r>
            <a:endParaRPr lang="en-US" dirty="0"/>
          </a:p>
          <a:p>
            <a:pPr lvl="2"/>
            <a:r>
              <a:rPr lang="en-US" dirty="0"/>
              <a:t>Create </a:t>
            </a:r>
            <a:r>
              <a:rPr lang="en-US" dirty="0" err="1"/>
              <a:t>DataFrame</a:t>
            </a:r>
            <a:endParaRPr lang="en-US" dirty="0"/>
          </a:p>
          <a:p>
            <a:pPr lvl="2"/>
            <a:r>
              <a:rPr lang="en-US" dirty="0"/>
              <a:t>Execute SQL over tables</a:t>
            </a:r>
          </a:p>
          <a:p>
            <a:pPr lvl="2"/>
            <a:r>
              <a:rPr lang="en-US" dirty="0"/>
              <a:t>Cache tables</a:t>
            </a:r>
          </a:p>
          <a:p>
            <a:pPr lvl="1"/>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28</a:t>
            </a:fld>
            <a:endParaRPr lang="en-US" dirty="0"/>
          </a:p>
        </p:txBody>
      </p:sp>
    </p:spTree>
    <p:extLst>
      <p:ext uri="{BB962C8B-B14F-4D97-AF65-F5344CB8AC3E}">
        <p14:creationId xmlns:p14="http://schemas.microsoft.com/office/powerpoint/2010/main" val="642182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Spark SQL (</a:t>
            </a:r>
            <a:r>
              <a:rPr lang="en-US" dirty="0" err="1"/>
              <a:t>DataFrames</a:t>
            </a:r>
            <a:r>
              <a:rPr lang="en-US" dirty="0"/>
              <a:t>)</a:t>
            </a:r>
          </a:p>
        </p:txBody>
      </p:sp>
      <p:sp>
        <p:nvSpPr>
          <p:cNvPr id="3" name="Content Placeholder 2"/>
          <p:cNvSpPr>
            <a:spLocks noGrp="1"/>
          </p:cNvSpPr>
          <p:nvPr>
            <p:ph idx="1"/>
          </p:nvPr>
        </p:nvSpPr>
        <p:spPr>
          <a:xfrm>
            <a:off x="457200" y="1600200"/>
            <a:ext cx="8229600" cy="5105400"/>
          </a:xfrm>
        </p:spPr>
        <p:txBody>
          <a:bodyPr>
            <a:normAutofit/>
          </a:bodyPr>
          <a:lstStyle/>
          <a:p>
            <a:r>
              <a:rPr lang="en-US" dirty="0" err="1"/>
              <a:t>pyspark.sql.DataFrameReader</a:t>
            </a:r>
            <a:endParaRPr lang="en-US" dirty="0"/>
          </a:p>
          <a:p>
            <a:pPr lvl="1"/>
            <a:r>
              <a:rPr lang="en-US" dirty="0"/>
              <a:t>Interface used to load a </a:t>
            </a:r>
            <a:r>
              <a:rPr lang="en-US" dirty="0" err="1"/>
              <a:t>DataFrame</a:t>
            </a:r>
            <a:r>
              <a:rPr lang="en-US" dirty="0"/>
              <a:t> from external storage systems Use </a:t>
            </a:r>
            <a:r>
              <a:rPr lang="en-US" dirty="0" err="1"/>
              <a:t>SparkSession.read</a:t>
            </a:r>
            <a:r>
              <a:rPr lang="en-US" dirty="0"/>
              <a:t>() to access this</a:t>
            </a:r>
          </a:p>
          <a:p>
            <a:r>
              <a:rPr lang="en-US" dirty="0" err="1"/>
              <a:t>pyspark.sql.DataFrameWriter</a:t>
            </a:r>
            <a:endParaRPr lang="en-US" dirty="0"/>
          </a:p>
          <a:p>
            <a:pPr lvl="1"/>
            <a:r>
              <a:rPr lang="en-US" dirty="0"/>
              <a:t>Interface used to write a </a:t>
            </a:r>
            <a:r>
              <a:rPr lang="en-US" dirty="0" err="1"/>
              <a:t>DataFrame</a:t>
            </a:r>
            <a:r>
              <a:rPr lang="en-US" dirty="0"/>
              <a:t> to external storage system</a:t>
            </a:r>
          </a:p>
          <a:p>
            <a:pPr lvl="1"/>
            <a:r>
              <a:rPr lang="en-US" dirty="0"/>
              <a:t>Use </a:t>
            </a:r>
            <a:r>
              <a:rPr lang="en-US" dirty="0" err="1"/>
              <a:t>DataFrame.write</a:t>
            </a:r>
            <a:r>
              <a:rPr lang="en-US" dirty="0"/>
              <a:t>() to access this.</a:t>
            </a:r>
          </a:p>
          <a:p>
            <a:pPr lvl="1"/>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29</a:t>
            </a:fld>
            <a:endParaRPr lang="en-US" dirty="0"/>
          </a:p>
        </p:txBody>
      </p:sp>
    </p:spTree>
    <p:extLst>
      <p:ext uri="{BB962C8B-B14F-4D97-AF65-F5344CB8AC3E}">
        <p14:creationId xmlns:p14="http://schemas.microsoft.com/office/powerpoint/2010/main" val="2560709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657A-8F52-9547-AB85-149998B3F52E}"/>
              </a:ext>
            </a:extLst>
          </p:cNvPr>
          <p:cNvSpPr>
            <a:spLocks noGrp="1"/>
          </p:cNvSpPr>
          <p:nvPr>
            <p:ph type="title"/>
          </p:nvPr>
        </p:nvSpPr>
        <p:spPr/>
        <p:txBody>
          <a:bodyPr/>
          <a:lstStyle/>
          <a:p>
            <a:r>
              <a:rPr lang="en-US" dirty="0"/>
              <a:t>Spark’s Basic Architecture</a:t>
            </a:r>
          </a:p>
        </p:txBody>
      </p:sp>
      <p:sp>
        <p:nvSpPr>
          <p:cNvPr id="3" name="Content Placeholder 2">
            <a:extLst>
              <a:ext uri="{FF2B5EF4-FFF2-40B4-BE49-F238E27FC236}">
                <a16:creationId xmlns:a16="http://schemas.microsoft.com/office/drawing/2014/main" id="{DB1B90DB-7935-BE43-91D2-994E63A175B6}"/>
              </a:ext>
            </a:extLst>
          </p:cNvPr>
          <p:cNvSpPr>
            <a:spLocks noGrp="1"/>
          </p:cNvSpPr>
          <p:nvPr>
            <p:ph idx="1"/>
          </p:nvPr>
        </p:nvSpPr>
        <p:spPr>
          <a:xfrm>
            <a:off x="457200" y="1600200"/>
            <a:ext cx="3352800" cy="4876800"/>
          </a:xfrm>
        </p:spPr>
        <p:txBody>
          <a:bodyPr>
            <a:normAutofit lnSpcReduction="10000"/>
          </a:bodyPr>
          <a:lstStyle/>
          <a:p>
            <a:r>
              <a:rPr lang="en-US" sz="1800" dirty="0"/>
              <a:t>Spark applications consist of a driver process and a set of executor processes</a:t>
            </a:r>
          </a:p>
          <a:p>
            <a:r>
              <a:rPr lang="en-US" sz="1800" dirty="0"/>
              <a:t>The driver process is responsible for distributing our program’s commands across the executors in order to complete our task. </a:t>
            </a:r>
          </a:p>
          <a:p>
            <a:r>
              <a:rPr lang="en-US" sz="1800" dirty="0"/>
              <a:t>The executors are responsible for actually executing the work that the driver assigns them</a:t>
            </a:r>
          </a:p>
          <a:p>
            <a:r>
              <a:rPr lang="en-US" sz="1800" dirty="0"/>
              <a:t>The cluster manager (YARN) controls physical (or virtual) machines and allocates resources to Spark Applications </a:t>
            </a:r>
          </a:p>
        </p:txBody>
      </p:sp>
      <p:sp>
        <p:nvSpPr>
          <p:cNvPr id="4" name="Footer Placeholder 3">
            <a:extLst>
              <a:ext uri="{FF2B5EF4-FFF2-40B4-BE49-F238E27FC236}">
                <a16:creationId xmlns:a16="http://schemas.microsoft.com/office/drawing/2014/main" id="{A6B22273-5580-454E-8D4D-F2D86EBF840C}"/>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A9F61B67-4D83-174B-8E3C-C685EFB6C82E}"/>
              </a:ext>
            </a:extLst>
          </p:cNvPr>
          <p:cNvSpPr>
            <a:spLocks noGrp="1"/>
          </p:cNvSpPr>
          <p:nvPr>
            <p:ph type="sldNum" sz="quarter" idx="12"/>
          </p:nvPr>
        </p:nvSpPr>
        <p:spPr/>
        <p:txBody>
          <a:bodyPr/>
          <a:lstStyle/>
          <a:p>
            <a:fld id="{9AA7C465-8597-4488-B68C-958448427716}" type="slidenum">
              <a:rPr lang="en-US" smtClean="0"/>
              <a:t>3</a:t>
            </a:fld>
            <a:endParaRPr lang="en-US" dirty="0"/>
          </a:p>
        </p:txBody>
      </p:sp>
      <p:pic>
        <p:nvPicPr>
          <p:cNvPr id="7" name="Picture 6">
            <a:extLst>
              <a:ext uri="{FF2B5EF4-FFF2-40B4-BE49-F238E27FC236}">
                <a16:creationId xmlns:a16="http://schemas.microsoft.com/office/drawing/2014/main" id="{AAD31CAA-FA4A-AA49-82CC-1AEC6671285E}"/>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3728581" y="1828800"/>
            <a:ext cx="4953000" cy="4026829"/>
          </a:xfrm>
          <a:prstGeom prst="rect">
            <a:avLst/>
          </a:prstGeom>
        </p:spPr>
      </p:pic>
    </p:spTree>
    <p:extLst>
      <p:ext uri="{BB962C8B-B14F-4D97-AF65-F5344CB8AC3E}">
        <p14:creationId xmlns:p14="http://schemas.microsoft.com/office/powerpoint/2010/main" val="252904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Spark SQL (</a:t>
            </a:r>
            <a:r>
              <a:rPr lang="en-US" dirty="0" err="1"/>
              <a:t>DataFrames</a:t>
            </a:r>
            <a:r>
              <a:rPr lang="en-US" dirty="0"/>
              <a:t>)</a:t>
            </a:r>
          </a:p>
        </p:txBody>
      </p:sp>
      <p:sp>
        <p:nvSpPr>
          <p:cNvPr id="3" name="Content Placeholder 2"/>
          <p:cNvSpPr>
            <a:spLocks noGrp="1"/>
          </p:cNvSpPr>
          <p:nvPr>
            <p:ph idx="1"/>
          </p:nvPr>
        </p:nvSpPr>
        <p:spPr>
          <a:xfrm>
            <a:off x="457200" y="1600200"/>
            <a:ext cx="8229600" cy="5105400"/>
          </a:xfrm>
        </p:spPr>
        <p:txBody>
          <a:bodyPr>
            <a:normAutofit/>
          </a:bodyPr>
          <a:lstStyle/>
          <a:p>
            <a:r>
              <a:rPr lang="en-US" dirty="0" err="1"/>
              <a:t>pyspark.sql.DataFrame</a:t>
            </a:r>
            <a:r>
              <a:rPr lang="en-US" dirty="0"/>
              <a:t> </a:t>
            </a:r>
          </a:p>
          <a:p>
            <a:pPr lvl="1"/>
            <a:r>
              <a:rPr lang="en-US" dirty="0"/>
              <a:t>A distributed collection of data grouped into named columns</a:t>
            </a:r>
          </a:p>
          <a:p>
            <a:pPr lvl="1"/>
            <a:r>
              <a:rPr lang="en-US" dirty="0"/>
              <a:t>A </a:t>
            </a:r>
            <a:r>
              <a:rPr lang="en-US" dirty="0" err="1"/>
              <a:t>DataFrame</a:t>
            </a:r>
            <a:r>
              <a:rPr lang="en-US" dirty="0"/>
              <a:t> is equivalent to a relational table in Spark SQL</a:t>
            </a:r>
          </a:p>
          <a:p>
            <a:pPr lvl="1"/>
            <a:r>
              <a:rPr lang="en-US" dirty="0"/>
              <a:t>Can register a </a:t>
            </a:r>
            <a:r>
              <a:rPr lang="en-US" dirty="0" err="1"/>
              <a:t>DataFrame</a:t>
            </a:r>
            <a:r>
              <a:rPr lang="en-US" dirty="0"/>
              <a:t> as table</a:t>
            </a:r>
          </a:p>
          <a:p>
            <a:r>
              <a:rPr lang="en-US" dirty="0" err="1"/>
              <a:t>pyspark.sql.Row</a:t>
            </a:r>
            <a:endParaRPr lang="en-US" dirty="0"/>
          </a:p>
          <a:p>
            <a:pPr lvl="1"/>
            <a:r>
              <a:rPr lang="en-US" dirty="0"/>
              <a:t>A row of data in a </a:t>
            </a:r>
            <a:r>
              <a:rPr lang="en-US" dirty="0" err="1"/>
              <a:t>DataFrame</a:t>
            </a:r>
            <a:endParaRPr lang="en-US" dirty="0"/>
          </a:p>
          <a:p>
            <a:r>
              <a:rPr lang="en-US" dirty="0" err="1"/>
              <a:t>pyspark.sql.StructType</a:t>
            </a:r>
            <a:endParaRPr lang="en-US" dirty="0"/>
          </a:p>
          <a:p>
            <a:pPr lvl="1"/>
            <a:r>
              <a:rPr lang="en-US" dirty="0"/>
              <a:t>Defines the schema od (each Row in) a </a:t>
            </a:r>
            <a:r>
              <a:rPr lang="en-US" dirty="0" err="1"/>
              <a:t>DataFrame</a:t>
            </a:r>
            <a:endParaRPr lang="en-US" dirty="0"/>
          </a:p>
          <a:p>
            <a:r>
              <a:rPr lang="en-US" dirty="0" err="1"/>
              <a:t>pyspark.sql.StructField</a:t>
            </a:r>
            <a:endParaRPr lang="en-US" dirty="0"/>
          </a:p>
          <a:p>
            <a:pPr lvl="1"/>
            <a:r>
              <a:rPr lang="en-US" dirty="0"/>
              <a:t>Defines the name and type of a filed in (each Row in) a </a:t>
            </a:r>
            <a:r>
              <a:rPr lang="en-US" dirty="0" err="1"/>
              <a:t>DataFrame</a:t>
            </a:r>
            <a:endParaRPr lang="en-US" dirty="0"/>
          </a:p>
          <a:p>
            <a:r>
              <a:rPr lang="en-US" dirty="0" err="1"/>
              <a:t>pyspark.sql.types</a:t>
            </a:r>
            <a:r>
              <a:rPr lang="en-US" dirty="0"/>
              <a:t> </a:t>
            </a:r>
          </a:p>
          <a:p>
            <a:pPr lvl="1"/>
            <a:r>
              <a:rPr lang="en-US" dirty="0"/>
              <a:t>List of data types available for each </a:t>
            </a:r>
            <a:r>
              <a:rPr lang="en-US" dirty="0" err="1"/>
              <a:t>StructField</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30</a:t>
            </a:fld>
            <a:endParaRPr lang="en-US" dirty="0"/>
          </a:p>
        </p:txBody>
      </p:sp>
    </p:spTree>
    <p:extLst>
      <p:ext uri="{BB962C8B-B14F-4D97-AF65-F5344CB8AC3E}">
        <p14:creationId xmlns:p14="http://schemas.microsoft.com/office/powerpoint/2010/main" val="380685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SparkContext</a:t>
            </a:r>
            <a:r>
              <a:rPr lang="en-US" dirty="0"/>
              <a:t> and </a:t>
            </a:r>
            <a:r>
              <a:rPr lang="en-US" dirty="0" err="1"/>
              <a:t>SparkSession</a:t>
            </a:r>
            <a:endParaRPr lang="en-US" dirty="0"/>
          </a:p>
        </p:txBody>
      </p:sp>
      <p:sp>
        <p:nvSpPr>
          <p:cNvPr id="3" name="Content Placeholder 2"/>
          <p:cNvSpPr>
            <a:spLocks noGrp="1"/>
          </p:cNvSpPr>
          <p:nvPr>
            <p:ph idx="1"/>
          </p:nvPr>
        </p:nvSpPr>
        <p:spPr/>
        <p:txBody>
          <a:bodyPr/>
          <a:lstStyle/>
          <a:p>
            <a:r>
              <a:rPr lang="en-US" dirty="0" err="1"/>
              <a:t>SparkContext</a:t>
            </a:r>
            <a:r>
              <a:rPr lang="en-US" dirty="0"/>
              <a:t> was the main entry point for an application using the Spark Core API (that is work with RDDs)</a:t>
            </a:r>
          </a:p>
          <a:p>
            <a:r>
              <a:rPr lang="en-US" dirty="0"/>
              <a:t>In </a:t>
            </a:r>
            <a:r>
              <a:rPr lang="en-US" dirty="0" err="1"/>
              <a:t>pyspark</a:t>
            </a:r>
            <a:r>
              <a:rPr lang="en-US" dirty="0"/>
              <a:t> an instance of </a:t>
            </a:r>
            <a:r>
              <a:rPr lang="en-US" dirty="0" err="1"/>
              <a:t>SparkContext</a:t>
            </a:r>
            <a:r>
              <a:rPr lang="en-US" dirty="0"/>
              <a:t> is available and called ‘</a:t>
            </a:r>
            <a:r>
              <a:rPr lang="en-US" dirty="0" err="1"/>
              <a:t>sc</a:t>
            </a:r>
            <a:r>
              <a:rPr lang="en-US" dirty="0"/>
              <a:t>’</a:t>
            </a:r>
          </a:p>
          <a:p>
            <a:r>
              <a:rPr lang="en-US" dirty="0" err="1"/>
              <a:t>SparkSession</a:t>
            </a:r>
            <a:r>
              <a:rPr lang="en-US" dirty="0"/>
              <a:t> is the main entry point for Spark SQL (and Spark </a:t>
            </a:r>
            <a:r>
              <a:rPr lang="en-US" dirty="0" err="1"/>
              <a:t>DataFrames</a:t>
            </a:r>
            <a:r>
              <a:rPr lang="en-US" dirty="0"/>
              <a:t>)</a:t>
            </a:r>
          </a:p>
          <a:p>
            <a:r>
              <a:rPr lang="en-US" dirty="0"/>
              <a:t>In </a:t>
            </a:r>
            <a:r>
              <a:rPr lang="en-US" dirty="0" err="1"/>
              <a:t>pyspark</a:t>
            </a:r>
            <a:r>
              <a:rPr lang="en-US" dirty="0"/>
              <a:t> an instance of </a:t>
            </a:r>
            <a:r>
              <a:rPr lang="en-US" dirty="0" err="1"/>
              <a:t>SparkSession</a:t>
            </a:r>
            <a:r>
              <a:rPr lang="en-US" dirty="0"/>
              <a:t> is available and called ‘spark’</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31</a:t>
            </a:fld>
            <a:endParaRPr lang="en-US" dirty="0"/>
          </a:p>
        </p:txBody>
      </p:sp>
    </p:spTree>
    <p:extLst>
      <p:ext uri="{BB962C8B-B14F-4D97-AF65-F5344CB8AC3E}">
        <p14:creationId xmlns:p14="http://schemas.microsoft.com/office/powerpoint/2010/main" val="117204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API</a:t>
            </a:r>
          </a:p>
        </p:txBody>
      </p:sp>
      <p:sp>
        <p:nvSpPr>
          <p:cNvPr id="3" name="Content Placeholder 2"/>
          <p:cNvSpPr>
            <a:spLocks noGrp="1"/>
          </p:cNvSpPr>
          <p:nvPr>
            <p:ph idx="1"/>
          </p:nvPr>
        </p:nvSpPr>
        <p:spPr/>
        <p:txBody>
          <a:bodyPr/>
          <a:lstStyle/>
          <a:p>
            <a:r>
              <a:rPr lang="en-US" dirty="0"/>
              <a:t>In a previous lecture, you learned how to manipulate RDDs</a:t>
            </a:r>
          </a:p>
          <a:p>
            <a:r>
              <a:rPr lang="en-US" dirty="0"/>
              <a:t>This is important because RDDs represent a low-level, direct way of manipulating data in Spark and the core of Spark runtime</a:t>
            </a:r>
          </a:p>
          <a:p>
            <a:r>
              <a:rPr lang="en-US" dirty="0"/>
              <a:t>Spark 1.3 introduced the </a:t>
            </a:r>
            <a:r>
              <a:rPr lang="en-US" dirty="0" err="1"/>
              <a:t>DataFrame</a:t>
            </a:r>
            <a:r>
              <a:rPr lang="en-US" dirty="0"/>
              <a:t> API for handling structured, distributed data in a table-like representation with named columns and declared column types</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32</a:t>
            </a:fld>
            <a:endParaRPr lang="en-US" dirty="0"/>
          </a:p>
        </p:txBody>
      </p:sp>
    </p:spTree>
    <p:extLst>
      <p:ext uri="{BB962C8B-B14F-4D97-AF65-F5344CB8AC3E}">
        <p14:creationId xmlns:p14="http://schemas.microsoft.com/office/powerpoint/2010/main" val="196784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DataFrame</a:t>
            </a:r>
            <a:r>
              <a:rPr lang="en-US" dirty="0"/>
              <a:t> API</a:t>
            </a:r>
          </a:p>
        </p:txBody>
      </p:sp>
      <p:sp>
        <p:nvSpPr>
          <p:cNvPr id="3" name="Content Placeholder 2"/>
          <p:cNvSpPr>
            <a:spLocks noGrp="1"/>
          </p:cNvSpPr>
          <p:nvPr>
            <p:ph idx="1"/>
          </p:nvPr>
        </p:nvSpPr>
        <p:spPr/>
        <p:txBody>
          <a:bodyPr/>
          <a:lstStyle/>
          <a:p>
            <a:r>
              <a:rPr lang="en-US" dirty="0"/>
              <a:t>A </a:t>
            </a:r>
            <a:r>
              <a:rPr lang="en-US" dirty="0" err="1"/>
              <a:t>DataFrame</a:t>
            </a:r>
            <a:r>
              <a:rPr lang="en-US" dirty="0"/>
              <a:t> is an RDD that has a schema</a:t>
            </a:r>
          </a:p>
          <a:p>
            <a:r>
              <a:rPr lang="en-US" dirty="0"/>
              <a:t>You can think of it as a relational database table, in that each column has a name and a known type</a:t>
            </a:r>
          </a:p>
          <a:p>
            <a:r>
              <a:rPr lang="en-US" dirty="0"/>
              <a:t>The power of </a:t>
            </a:r>
            <a:r>
              <a:rPr lang="en-US" dirty="0" err="1"/>
              <a:t>DataFrames</a:t>
            </a:r>
            <a:r>
              <a:rPr lang="en-US" dirty="0"/>
              <a:t> comes from the fact that, when you create a </a:t>
            </a:r>
            <a:r>
              <a:rPr lang="en-US" dirty="0" err="1"/>
              <a:t>DataFrame</a:t>
            </a:r>
            <a:r>
              <a:rPr lang="en-US" dirty="0"/>
              <a:t> from a structured dataset…</a:t>
            </a:r>
          </a:p>
          <a:p>
            <a:r>
              <a:rPr lang="en-US" dirty="0"/>
              <a:t>Spark is able to infer a schema by making a pass over the entire dataset that’s being loaded</a:t>
            </a:r>
          </a:p>
          <a:p>
            <a:r>
              <a:rPr lang="en-US" dirty="0"/>
              <a:t>When calculating the execution plan, Spark can use the schema and do better computation optimizations</a:t>
            </a:r>
          </a:p>
          <a:p>
            <a:r>
              <a:rPr lang="en-US" dirty="0"/>
              <a:t>Alternatively you can programmatically associate a schema with a </a:t>
            </a:r>
            <a:r>
              <a:rPr lang="en-US" dirty="0" err="1"/>
              <a:t>DataFrame</a:t>
            </a:r>
            <a:r>
              <a:rPr lang="en-US" dirty="0"/>
              <a:t> </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33</a:t>
            </a:fld>
            <a:endParaRPr lang="en-US" dirty="0"/>
          </a:p>
        </p:txBody>
      </p:sp>
    </p:spTree>
    <p:extLst>
      <p:ext uri="{BB962C8B-B14F-4D97-AF65-F5344CB8AC3E}">
        <p14:creationId xmlns:p14="http://schemas.microsoft.com/office/powerpoint/2010/main" val="718374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API</a:t>
            </a:r>
          </a:p>
        </p:txBody>
      </p:sp>
      <p:sp>
        <p:nvSpPr>
          <p:cNvPr id="3" name="Content Placeholder 2"/>
          <p:cNvSpPr>
            <a:spLocks noGrp="1"/>
          </p:cNvSpPr>
          <p:nvPr>
            <p:ph idx="1"/>
          </p:nvPr>
        </p:nvSpPr>
        <p:spPr/>
        <p:txBody>
          <a:bodyPr>
            <a:normAutofit/>
          </a:bodyPr>
          <a:lstStyle/>
          <a:p>
            <a:r>
              <a:rPr lang="en-US" dirty="0" err="1"/>
              <a:t>DataFrames</a:t>
            </a:r>
            <a:r>
              <a:rPr lang="en-US" dirty="0"/>
              <a:t> can be constructed from a wide range of sources including…</a:t>
            </a:r>
          </a:p>
          <a:p>
            <a:pPr lvl="1"/>
            <a:r>
              <a:rPr lang="en-US" dirty="0"/>
              <a:t> </a:t>
            </a:r>
            <a:r>
              <a:rPr lang="en-US" sz="2400" dirty="0"/>
              <a:t>An existing RDD</a:t>
            </a:r>
          </a:p>
          <a:p>
            <a:pPr lvl="1"/>
            <a:r>
              <a:rPr lang="en-US" sz="2400" dirty="0"/>
              <a:t> A JSON file</a:t>
            </a:r>
          </a:p>
          <a:p>
            <a:pPr lvl="1"/>
            <a:r>
              <a:rPr lang="en-US" sz="2400" dirty="0"/>
              <a:t> A text file, Parquet file, or ORC file</a:t>
            </a:r>
          </a:p>
          <a:p>
            <a:pPr lvl="1"/>
            <a:r>
              <a:rPr lang="en-US" sz="2400" dirty="0"/>
              <a:t> A table in Hive</a:t>
            </a:r>
          </a:p>
          <a:p>
            <a:pPr lvl="1"/>
            <a:r>
              <a:rPr lang="en-US" sz="2400" dirty="0"/>
              <a:t> An external database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34</a:t>
            </a:fld>
            <a:endParaRPr lang="en-US" dirty="0"/>
          </a:p>
        </p:txBody>
      </p:sp>
    </p:spTree>
    <p:extLst>
      <p:ext uri="{BB962C8B-B14F-4D97-AF65-F5344CB8AC3E}">
        <p14:creationId xmlns:p14="http://schemas.microsoft.com/office/powerpoint/2010/main" val="184538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API</a:t>
            </a:r>
          </a:p>
        </p:txBody>
      </p:sp>
      <p:sp>
        <p:nvSpPr>
          <p:cNvPr id="3" name="Content Placeholder 2"/>
          <p:cNvSpPr>
            <a:spLocks noGrp="1"/>
          </p:cNvSpPr>
          <p:nvPr>
            <p:ph idx="1"/>
          </p:nvPr>
        </p:nvSpPr>
        <p:spPr/>
        <p:txBody>
          <a:bodyPr>
            <a:normAutofit/>
          </a:bodyPr>
          <a:lstStyle/>
          <a:p>
            <a:r>
              <a:rPr lang="en-US" dirty="0"/>
              <a:t>As an example, the following creates a </a:t>
            </a:r>
            <a:r>
              <a:rPr lang="en-US" dirty="0" err="1"/>
              <a:t>DataFrame</a:t>
            </a:r>
            <a:r>
              <a:rPr lang="en-US" dirty="0"/>
              <a:t> based on the content of a JSON file:</a:t>
            </a:r>
            <a:endParaRPr lang="en-US" sz="1800" dirty="0"/>
          </a:p>
          <a:p>
            <a:pPr marL="274320" lvl="1" indent="0">
              <a:buNone/>
            </a:pPr>
            <a:endParaRPr lang="en-US" sz="1800" dirty="0"/>
          </a:p>
          <a:p>
            <a:pPr marL="274320" lvl="1" indent="0">
              <a:buNone/>
            </a:pPr>
            <a:r>
              <a:rPr lang="en-US" sz="1800" dirty="0"/>
              <a:t>df = </a:t>
            </a:r>
            <a:r>
              <a:rPr lang="en-US" sz="1800" dirty="0" err="1"/>
              <a:t>spark.read.json</a:t>
            </a:r>
            <a:r>
              <a:rPr lang="en-US" sz="1800" dirty="0"/>
              <a:t>(”</a:t>
            </a:r>
            <a:r>
              <a:rPr lang="en-US" sz="1800" dirty="0" err="1"/>
              <a:t>hdfs</a:t>
            </a:r>
            <a:r>
              <a:rPr lang="en-US" sz="1800" dirty="0"/>
              <a:t>://examples/</a:t>
            </a:r>
            <a:r>
              <a:rPr lang="en-US" sz="1800" dirty="0" err="1"/>
              <a:t>src</a:t>
            </a:r>
            <a:r>
              <a:rPr lang="en-US" sz="1800" dirty="0"/>
              <a:t>/main/resources/</a:t>
            </a:r>
            <a:r>
              <a:rPr lang="en-US" sz="1800" dirty="0" err="1"/>
              <a:t>people.json</a:t>
            </a:r>
            <a:r>
              <a:rPr lang="en-US" sz="1800" dirty="0"/>
              <a:t>") </a:t>
            </a:r>
          </a:p>
          <a:p>
            <a:pPr marL="274320" lvl="1" indent="0">
              <a:buNone/>
            </a:pPr>
            <a:endParaRPr lang="en-US" sz="1800" i="1" dirty="0"/>
          </a:p>
          <a:p>
            <a:pPr marL="274320" lvl="1" indent="0">
              <a:buNone/>
            </a:pPr>
            <a:r>
              <a:rPr lang="en-US" sz="1800" i="1" dirty="0"/>
              <a:t># Displays the content of the </a:t>
            </a:r>
            <a:r>
              <a:rPr lang="en-US" sz="1800" i="1" dirty="0" err="1"/>
              <a:t>DataFrame</a:t>
            </a:r>
            <a:r>
              <a:rPr lang="en-US" sz="1800" i="1" dirty="0"/>
              <a:t> to </a:t>
            </a:r>
            <a:r>
              <a:rPr lang="en-US" sz="1800" i="1" dirty="0" err="1"/>
              <a:t>stdout</a:t>
            </a:r>
            <a:r>
              <a:rPr lang="en-US" sz="1800" dirty="0"/>
              <a:t> </a:t>
            </a:r>
          </a:p>
          <a:p>
            <a:pPr marL="274320" lvl="1" indent="0">
              <a:buNone/>
            </a:pPr>
            <a:r>
              <a:rPr lang="en-US" sz="1800" dirty="0" err="1"/>
              <a:t>df.show</a:t>
            </a:r>
            <a:r>
              <a:rPr lang="en-US" sz="1800" dirty="0"/>
              <a:t>()</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35</a:t>
            </a:fld>
            <a:endParaRPr lang="en-US" dirty="0"/>
          </a:p>
        </p:txBody>
      </p:sp>
    </p:spTree>
    <p:extLst>
      <p:ext uri="{BB962C8B-B14F-4D97-AF65-F5344CB8AC3E}">
        <p14:creationId xmlns:p14="http://schemas.microsoft.com/office/powerpoint/2010/main" val="1100159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API</a:t>
            </a:r>
          </a:p>
        </p:txBody>
      </p:sp>
      <p:sp>
        <p:nvSpPr>
          <p:cNvPr id="3" name="Content Placeholder 2"/>
          <p:cNvSpPr>
            <a:spLocks noGrp="1"/>
          </p:cNvSpPr>
          <p:nvPr>
            <p:ph idx="1"/>
          </p:nvPr>
        </p:nvSpPr>
        <p:spPr/>
        <p:txBody>
          <a:bodyPr>
            <a:normAutofit lnSpcReduction="10000"/>
          </a:bodyPr>
          <a:lstStyle/>
          <a:p>
            <a:r>
              <a:rPr lang="en-US" dirty="0" err="1"/>
              <a:t>DataFrames</a:t>
            </a:r>
            <a:r>
              <a:rPr lang="en-US" dirty="0"/>
              <a:t> translate SQL code and domain-specific language (DSL) expressions into optimized low-level RDD operations…</a:t>
            </a:r>
          </a:p>
          <a:p>
            <a:r>
              <a:rPr lang="en-US" dirty="0"/>
              <a:t>So that the same API can be used from any supported language (Scala, Java, Python, and R) for accessing any supported data source (files, databases, and so forth) in the same way and with comparable performance characteristics</a:t>
            </a:r>
          </a:p>
          <a:p>
            <a:r>
              <a:rPr lang="en-US" dirty="0"/>
              <a:t>Since their introduction, </a:t>
            </a:r>
            <a:r>
              <a:rPr lang="en-US" dirty="0" err="1"/>
              <a:t>DataFrames</a:t>
            </a:r>
            <a:r>
              <a:rPr lang="en-US" dirty="0"/>
              <a:t> have become one of the most important features in Spark and made Spark SQL the most actively developed Spark component</a:t>
            </a:r>
          </a:p>
          <a:p>
            <a:r>
              <a:rPr lang="en-US" dirty="0"/>
              <a:t>Since Spark 2.0, </a:t>
            </a:r>
            <a:r>
              <a:rPr lang="en-US" dirty="0" err="1"/>
              <a:t>DataFrame</a:t>
            </a:r>
            <a:r>
              <a:rPr lang="en-US" dirty="0"/>
              <a:t> is implemented as a special case of </a:t>
            </a:r>
            <a:r>
              <a:rPr lang="en-US" dirty="0" err="1"/>
              <a:t>DataSet</a:t>
            </a:r>
            <a:r>
              <a:rPr lang="en-US"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36</a:t>
            </a:fld>
            <a:endParaRPr lang="en-US" dirty="0"/>
          </a:p>
        </p:txBody>
      </p:sp>
    </p:spTree>
    <p:extLst>
      <p:ext uri="{BB962C8B-B14F-4D97-AF65-F5344CB8AC3E}">
        <p14:creationId xmlns:p14="http://schemas.microsoft.com/office/powerpoint/2010/main" val="1186296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API</a:t>
            </a:r>
          </a:p>
        </p:txBody>
      </p:sp>
      <p:sp>
        <p:nvSpPr>
          <p:cNvPr id="3" name="Content Placeholder 2"/>
          <p:cNvSpPr>
            <a:spLocks noGrp="1"/>
          </p:cNvSpPr>
          <p:nvPr>
            <p:ph idx="1"/>
          </p:nvPr>
        </p:nvSpPr>
        <p:spPr/>
        <p:txBody>
          <a:bodyPr>
            <a:normAutofit fontScale="92500"/>
          </a:bodyPr>
          <a:lstStyle/>
          <a:p>
            <a:r>
              <a:rPr lang="en-US" dirty="0"/>
              <a:t>SQL is so ubiquitous that the </a:t>
            </a:r>
            <a:r>
              <a:rPr lang="en-US" dirty="0" err="1"/>
              <a:t>DataFrame</a:t>
            </a:r>
            <a:r>
              <a:rPr lang="en-US" dirty="0"/>
              <a:t> API quickly met with acclamation by the wider Spark community</a:t>
            </a:r>
          </a:p>
          <a:p>
            <a:r>
              <a:rPr lang="en-US" dirty="0"/>
              <a:t>It allows you to attack a problem from a higher vantage point when compared to Spark Core transformations</a:t>
            </a:r>
          </a:p>
          <a:p>
            <a:r>
              <a:rPr lang="en-US" dirty="0"/>
              <a:t>The SQL-like syntax lets you express your intent in a more declarative fashion…</a:t>
            </a:r>
          </a:p>
          <a:p>
            <a:r>
              <a:rPr lang="en-US" dirty="0"/>
              <a:t>You describe what you want to achieve with a dataset, whereas with the Spark Core API you basically specify how to transform the data (to reshape it so you can come to a useful conclusion)</a:t>
            </a:r>
          </a:p>
          <a:p>
            <a:r>
              <a:rPr lang="en-US" dirty="0"/>
              <a:t>You may therefore think of Spark Core as a set of fundamental building blocks on which all other facilities are built</a:t>
            </a:r>
          </a:p>
          <a:p>
            <a:r>
              <a:rPr lang="en-US" dirty="0"/>
              <a:t>The code you write using the </a:t>
            </a:r>
            <a:r>
              <a:rPr lang="en-US" dirty="0" err="1"/>
              <a:t>DataFrame</a:t>
            </a:r>
            <a:r>
              <a:rPr lang="en-US" dirty="0"/>
              <a:t> API gets translated to a series of Spark Core transformations under the hood.</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37</a:t>
            </a:fld>
            <a:endParaRPr lang="en-US" dirty="0"/>
          </a:p>
        </p:txBody>
      </p:sp>
    </p:spTree>
    <p:extLst>
      <p:ext uri="{BB962C8B-B14F-4D97-AF65-F5344CB8AC3E}">
        <p14:creationId xmlns:p14="http://schemas.microsoft.com/office/powerpoint/2010/main" val="2843088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26D83-18B6-2E4E-BAB2-886E99ECE5CB}"/>
              </a:ext>
            </a:extLst>
          </p:cNvPr>
          <p:cNvSpPr>
            <a:spLocks noGrp="1"/>
          </p:cNvSpPr>
          <p:nvPr>
            <p:ph type="title"/>
          </p:nvPr>
        </p:nvSpPr>
        <p:spPr/>
        <p:txBody>
          <a:bodyPr>
            <a:normAutofit/>
          </a:bodyPr>
          <a:lstStyle/>
          <a:p>
            <a:r>
              <a:rPr lang="en-US" dirty="0"/>
              <a:t>Schemas</a:t>
            </a:r>
          </a:p>
        </p:txBody>
      </p:sp>
      <p:sp>
        <p:nvSpPr>
          <p:cNvPr id="3" name="Content Placeholder 2">
            <a:extLst>
              <a:ext uri="{FF2B5EF4-FFF2-40B4-BE49-F238E27FC236}">
                <a16:creationId xmlns:a16="http://schemas.microsoft.com/office/drawing/2014/main" id="{15E8CBDD-8B2F-254E-945F-B127E7EBBC7F}"/>
              </a:ext>
            </a:extLst>
          </p:cNvPr>
          <p:cNvSpPr>
            <a:spLocks noGrp="1"/>
          </p:cNvSpPr>
          <p:nvPr>
            <p:ph idx="1"/>
          </p:nvPr>
        </p:nvSpPr>
        <p:spPr/>
        <p:txBody>
          <a:bodyPr/>
          <a:lstStyle/>
          <a:p>
            <a:r>
              <a:rPr lang="en-US" dirty="0"/>
              <a:t>A schema defines the column names and types of a </a:t>
            </a:r>
            <a:r>
              <a:rPr lang="en-US" dirty="0" err="1"/>
              <a:t>DataFrame</a:t>
            </a:r>
            <a:endParaRPr lang="en-US" dirty="0"/>
          </a:p>
          <a:p>
            <a:r>
              <a:rPr lang="en-US" dirty="0"/>
              <a:t>We can either let a data source define the schema or we can define it explicitly ourselves</a:t>
            </a:r>
          </a:p>
          <a:p>
            <a:r>
              <a:rPr lang="en-US" dirty="0"/>
              <a:t>The function schema returns the schema associated with a </a:t>
            </a:r>
            <a:r>
              <a:rPr lang="en-US" dirty="0" err="1"/>
              <a:t>DataFrame</a:t>
            </a:r>
            <a:r>
              <a:rPr lang="en-US" dirty="0"/>
              <a:t> (whether Spark inferred or we provided the schema definition)</a:t>
            </a:r>
          </a:p>
          <a:p>
            <a:endParaRPr lang="en-US" dirty="0"/>
          </a:p>
          <a:p>
            <a:pPr marL="0" indent="0">
              <a:buNone/>
            </a:pPr>
            <a:r>
              <a:rPr lang="en-US" dirty="0" err="1"/>
              <a:t>spark.read.format</a:t>
            </a:r>
            <a:r>
              <a:rPr lang="en-US" dirty="0"/>
              <a:t>(“json”)\</a:t>
            </a:r>
          </a:p>
          <a:p>
            <a:pPr marL="0" indent="0">
              <a:buNone/>
            </a:pPr>
            <a:r>
              <a:rPr lang="en-US" dirty="0"/>
              <a:t>.load(“</a:t>
            </a:r>
            <a:r>
              <a:rPr lang="en-US" dirty="0" err="1"/>
              <a:t>hdfs</a:t>
            </a:r>
            <a:r>
              <a:rPr lang="en-US" dirty="0"/>
              <a:t>:///user/</a:t>
            </a:r>
            <a:r>
              <a:rPr lang="en-US" dirty="0" err="1"/>
              <a:t>hadoop</a:t>
            </a:r>
            <a:r>
              <a:rPr lang="en-US" dirty="0"/>
              <a:t>/2015-summary.json”)\</a:t>
            </a:r>
          </a:p>
          <a:p>
            <a:pPr marL="0" indent="0">
              <a:buNone/>
            </a:pPr>
            <a:r>
              <a:rPr lang="en-US" dirty="0"/>
              <a:t>.schema(…)</a:t>
            </a:r>
          </a:p>
          <a:p>
            <a:pPr marL="0" indent="0">
              <a:buNone/>
            </a:pPr>
            <a:endParaRPr lang="en-US" dirty="0"/>
          </a:p>
          <a:p>
            <a:pPr marL="0" indent="0">
              <a:buNone/>
            </a:pPr>
            <a:endParaRPr lang="en-US" dirty="0"/>
          </a:p>
          <a:p>
            <a:endParaRPr lang="en-US" dirty="0"/>
          </a:p>
          <a:p>
            <a:endParaRPr lang="en-US" dirty="0"/>
          </a:p>
        </p:txBody>
      </p:sp>
      <p:sp>
        <p:nvSpPr>
          <p:cNvPr id="4" name="Footer Placeholder 3">
            <a:extLst>
              <a:ext uri="{FF2B5EF4-FFF2-40B4-BE49-F238E27FC236}">
                <a16:creationId xmlns:a16="http://schemas.microsoft.com/office/drawing/2014/main" id="{0F71F98B-DF0A-1B4D-9F0F-C5E0DE1304BF}"/>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91940096-DF78-A541-BE96-B10690B7FDE7}"/>
              </a:ext>
            </a:extLst>
          </p:cNvPr>
          <p:cNvSpPr>
            <a:spLocks noGrp="1"/>
          </p:cNvSpPr>
          <p:nvPr>
            <p:ph type="sldNum" sz="quarter" idx="12"/>
          </p:nvPr>
        </p:nvSpPr>
        <p:spPr/>
        <p:txBody>
          <a:bodyPr/>
          <a:lstStyle/>
          <a:p>
            <a:fld id="{9AA7C465-8597-4488-B68C-958448427716}" type="slidenum">
              <a:rPr lang="en-US" smtClean="0"/>
              <a:t>38</a:t>
            </a:fld>
            <a:endParaRPr lang="en-US" dirty="0"/>
          </a:p>
        </p:txBody>
      </p:sp>
    </p:spTree>
    <p:extLst>
      <p:ext uri="{BB962C8B-B14F-4D97-AF65-F5344CB8AC3E}">
        <p14:creationId xmlns:p14="http://schemas.microsoft.com/office/powerpoint/2010/main" val="894756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8DF-5712-CA42-A53D-CE549F993211}"/>
              </a:ext>
            </a:extLst>
          </p:cNvPr>
          <p:cNvSpPr>
            <a:spLocks noGrp="1"/>
          </p:cNvSpPr>
          <p:nvPr>
            <p:ph type="title"/>
          </p:nvPr>
        </p:nvSpPr>
        <p:spPr/>
        <p:txBody>
          <a:bodyPr/>
          <a:lstStyle/>
          <a:p>
            <a:r>
              <a:rPr lang="en-US" dirty="0"/>
              <a:t>Schemas</a:t>
            </a:r>
          </a:p>
        </p:txBody>
      </p:sp>
      <p:sp>
        <p:nvSpPr>
          <p:cNvPr id="3" name="Content Placeholder 2">
            <a:extLst>
              <a:ext uri="{FF2B5EF4-FFF2-40B4-BE49-F238E27FC236}">
                <a16:creationId xmlns:a16="http://schemas.microsoft.com/office/drawing/2014/main" id="{7D3D0EC6-2E9A-B941-A574-19CF929AC630}"/>
              </a:ext>
            </a:extLst>
          </p:cNvPr>
          <p:cNvSpPr>
            <a:spLocks noGrp="1"/>
          </p:cNvSpPr>
          <p:nvPr>
            <p:ph idx="1"/>
          </p:nvPr>
        </p:nvSpPr>
        <p:spPr/>
        <p:txBody>
          <a:bodyPr>
            <a:normAutofit fontScale="92500" lnSpcReduction="10000"/>
          </a:bodyPr>
          <a:lstStyle/>
          <a:p>
            <a:pPr marL="0" indent="0">
              <a:buNone/>
            </a:pPr>
            <a:r>
              <a:rPr lang="en-US" dirty="0"/>
              <a:t>Python will return</a:t>
            </a:r>
          </a:p>
          <a:p>
            <a:pPr marL="0" indent="0">
              <a:buNone/>
            </a:pPr>
            <a:endParaRPr lang="en-US" dirty="0"/>
          </a:p>
          <a:p>
            <a:pPr marL="0" indent="0">
              <a:buNone/>
            </a:pPr>
            <a:r>
              <a:rPr lang="en-US" sz="2000" dirty="0" err="1"/>
              <a:t>StructType</a:t>
            </a:r>
            <a:r>
              <a:rPr lang="en-US" sz="2000" dirty="0"/>
              <a:t>(</a:t>
            </a:r>
          </a:p>
          <a:p>
            <a:pPr marL="0" indent="0">
              <a:buNone/>
            </a:pPr>
            <a:r>
              <a:rPr lang="en-US" sz="2000" dirty="0"/>
              <a:t>	List (</a:t>
            </a:r>
          </a:p>
          <a:p>
            <a:pPr marL="0" indent="0">
              <a:buNone/>
            </a:pPr>
            <a:r>
              <a:rPr lang="en-US" sz="2000" dirty="0"/>
              <a:t>	</a:t>
            </a:r>
            <a:r>
              <a:rPr lang="en-US" sz="2000" dirty="0" err="1"/>
              <a:t>StructField</a:t>
            </a:r>
            <a:r>
              <a:rPr lang="en-US" sz="2000" dirty="0"/>
              <a:t>(DEST_COUNTRY_NAME, </a:t>
            </a:r>
            <a:r>
              <a:rPr lang="en-US" sz="2000" dirty="0" err="1"/>
              <a:t>StringType</a:t>
            </a:r>
            <a:r>
              <a:rPr lang="en-US" sz="2000" dirty="0"/>
              <a:t>, true),</a:t>
            </a:r>
          </a:p>
          <a:p>
            <a:pPr marL="0" indent="0">
              <a:buNone/>
            </a:pPr>
            <a:r>
              <a:rPr lang="en-US" sz="2000" dirty="0"/>
              <a:t>	</a:t>
            </a:r>
            <a:r>
              <a:rPr lang="en-US" sz="2000" dirty="0" err="1"/>
              <a:t>StructField</a:t>
            </a:r>
            <a:r>
              <a:rPr lang="en-US" sz="2000" dirty="0"/>
              <a:t>(ORIGIN_COUNTRY_NAME, </a:t>
            </a:r>
            <a:r>
              <a:rPr lang="en-US" sz="2000" dirty="0" err="1"/>
              <a:t>StringType</a:t>
            </a:r>
            <a:r>
              <a:rPr lang="en-US" sz="2000" dirty="0"/>
              <a:t>, true),</a:t>
            </a:r>
          </a:p>
          <a:p>
            <a:pPr marL="0" indent="0">
              <a:buNone/>
            </a:pPr>
            <a:r>
              <a:rPr lang="en-US" sz="2000" dirty="0"/>
              <a:t>	</a:t>
            </a:r>
            <a:r>
              <a:rPr lang="en-US" sz="2000" dirty="0" err="1"/>
              <a:t>StructField</a:t>
            </a:r>
            <a:r>
              <a:rPr lang="en-US" sz="2000" dirty="0"/>
              <a:t>(count, </a:t>
            </a:r>
            <a:r>
              <a:rPr lang="en-US" sz="2000" dirty="0" err="1"/>
              <a:t>LongType</a:t>
            </a:r>
            <a:r>
              <a:rPr lang="en-US" sz="2000" dirty="0"/>
              <a:t>, true)</a:t>
            </a:r>
          </a:p>
          <a:p>
            <a:pPr marL="0" indent="0">
              <a:buNone/>
            </a:pPr>
            <a:r>
              <a:rPr lang="en-US" sz="2000" dirty="0"/>
              <a:t>	)</a:t>
            </a:r>
          </a:p>
          <a:p>
            <a:pPr marL="0" indent="0">
              <a:buNone/>
            </a:pPr>
            <a:r>
              <a:rPr lang="en-US" sz="2000" dirty="0"/>
              <a:t>)</a:t>
            </a:r>
          </a:p>
          <a:p>
            <a:pPr marL="0" indent="0">
              <a:buNone/>
            </a:pPr>
            <a:endParaRPr lang="en-US" sz="2000" dirty="0"/>
          </a:p>
          <a:p>
            <a:r>
              <a:rPr lang="en-US" dirty="0"/>
              <a:t>A schema is a </a:t>
            </a:r>
            <a:r>
              <a:rPr lang="en-US" dirty="0" err="1"/>
              <a:t>StructType</a:t>
            </a:r>
            <a:r>
              <a:rPr lang="en-US" dirty="0"/>
              <a:t> made up of a number of fields called </a:t>
            </a:r>
            <a:r>
              <a:rPr lang="en-US" dirty="0" err="1"/>
              <a:t>StructFields</a:t>
            </a:r>
            <a:endParaRPr lang="en-US" dirty="0"/>
          </a:p>
          <a:p>
            <a:r>
              <a:rPr lang="en-US" dirty="0"/>
              <a:t>That provide a name, type, and a Boolean flag which specifies whether or not that column can contain missing or null values</a:t>
            </a:r>
          </a:p>
        </p:txBody>
      </p:sp>
      <p:sp>
        <p:nvSpPr>
          <p:cNvPr id="4" name="Footer Placeholder 3">
            <a:extLst>
              <a:ext uri="{FF2B5EF4-FFF2-40B4-BE49-F238E27FC236}">
                <a16:creationId xmlns:a16="http://schemas.microsoft.com/office/drawing/2014/main" id="{809107AD-342B-0243-97CF-9A8D69D148FC}"/>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1DDBD633-67C8-CD4E-ADD5-0CA620D98D31}"/>
              </a:ext>
            </a:extLst>
          </p:cNvPr>
          <p:cNvSpPr>
            <a:spLocks noGrp="1"/>
          </p:cNvSpPr>
          <p:nvPr>
            <p:ph type="sldNum" sz="quarter" idx="12"/>
          </p:nvPr>
        </p:nvSpPr>
        <p:spPr/>
        <p:txBody>
          <a:bodyPr/>
          <a:lstStyle/>
          <a:p>
            <a:fld id="{9AA7C465-8597-4488-B68C-958448427716}" type="slidenum">
              <a:rPr lang="en-US" smtClean="0"/>
              <a:t>39</a:t>
            </a:fld>
            <a:endParaRPr lang="en-US" dirty="0"/>
          </a:p>
        </p:txBody>
      </p:sp>
      <p:cxnSp>
        <p:nvCxnSpPr>
          <p:cNvPr id="7" name="Straight Arrow Connector 6">
            <a:extLst>
              <a:ext uri="{FF2B5EF4-FFF2-40B4-BE49-F238E27FC236}">
                <a16:creationId xmlns:a16="http://schemas.microsoft.com/office/drawing/2014/main" id="{224AA663-1D9E-8140-8962-DBED6856803F}"/>
              </a:ext>
            </a:extLst>
          </p:cNvPr>
          <p:cNvCxnSpPr/>
          <p:nvPr/>
        </p:nvCxnSpPr>
        <p:spPr>
          <a:xfrm flipH="1">
            <a:off x="3733800" y="2209800"/>
            <a:ext cx="228600" cy="609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719CE82-2AC9-8F49-8039-E552B880C60E}"/>
              </a:ext>
            </a:extLst>
          </p:cNvPr>
          <p:cNvCxnSpPr/>
          <p:nvPr/>
        </p:nvCxnSpPr>
        <p:spPr>
          <a:xfrm flipH="1">
            <a:off x="6019800" y="2286000"/>
            <a:ext cx="228600" cy="609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240372-59C9-C74B-95AD-57C5AFA412AD}"/>
              </a:ext>
            </a:extLst>
          </p:cNvPr>
          <p:cNvCxnSpPr/>
          <p:nvPr/>
        </p:nvCxnSpPr>
        <p:spPr>
          <a:xfrm flipH="1">
            <a:off x="7162800" y="2286000"/>
            <a:ext cx="228600" cy="6096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2961E8-58F7-B442-8332-D293F526892E}"/>
              </a:ext>
            </a:extLst>
          </p:cNvPr>
          <p:cNvSpPr txBox="1"/>
          <p:nvPr/>
        </p:nvSpPr>
        <p:spPr>
          <a:xfrm>
            <a:off x="2986325" y="1764268"/>
            <a:ext cx="5746253" cy="369332"/>
          </a:xfrm>
          <a:prstGeom prst="rect">
            <a:avLst/>
          </a:prstGeom>
          <a:noFill/>
        </p:spPr>
        <p:txBody>
          <a:bodyPr wrap="none" rtlCol="0">
            <a:spAutoFit/>
          </a:bodyPr>
          <a:lstStyle/>
          <a:p>
            <a:r>
              <a:rPr lang="en-US" dirty="0"/>
              <a:t>Column Name                Column Type  Null Allowed? </a:t>
            </a:r>
          </a:p>
        </p:txBody>
      </p:sp>
    </p:spTree>
    <p:extLst>
      <p:ext uri="{BB962C8B-B14F-4D97-AF65-F5344CB8AC3E}">
        <p14:creationId xmlns:p14="http://schemas.microsoft.com/office/powerpoint/2010/main" val="224190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7959-C326-3447-8D65-15E6037F5EF9}"/>
              </a:ext>
            </a:extLst>
          </p:cNvPr>
          <p:cNvSpPr>
            <a:spLocks noGrp="1"/>
          </p:cNvSpPr>
          <p:nvPr>
            <p:ph type="title"/>
          </p:nvPr>
        </p:nvSpPr>
        <p:spPr/>
        <p:txBody>
          <a:bodyPr/>
          <a:lstStyle/>
          <a:p>
            <a:r>
              <a:rPr lang="en-US" dirty="0"/>
              <a:t>Spark Data Abstractions</a:t>
            </a:r>
          </a:p>
        </p:txBody>
      </p:sp>
      <p:sp>
        <p:nvSpPr>
          <p:cNvPr id="3" name="Content Placeholder 2">
            <a:extLst>
              <a:ext uri="{FF2B5EF4-FFF2-40B4-BE49-F238E27FC236}">
                <a16:creationId xmlns:a16="http://schemas.microsoft.com/office/drawing/2014/main" id="{9DD754CD-0D65-694A-9293-8D3B62EEAAFB}"/>
              </a:ext>
            </a:extLst>
          </p:cNvPr>
          <p:cNvSpPr>
            <a:spLocks noGrp="1"/>
          </p:cNvSpPr>
          <p:nvPr>
            <p:ph idx="1"/>
          </p:nvPr>
        </p:nvSpPr>
        <p:spPr/>
        <p:txBody>
          <a:bodyPr/>
          <a:lstStyle/>
          <a:p>
            <a:r>
              <a:rPr lang="en-US" dirty="0"/>
              <a:t>Spark has several core abstractions</a:t>
            </a:r>
          </a:p>
          <a:p>
            <a:pPr lvl="1"/>
            <a:r>
              <a:rPr lang="en-US" dirty="0"/>
              <a:t>Datasets</a:t>
            </a:r>
          </a:p>
          <a:p>
            <a:pPr lvl="1"/>
            <a:r>
              <a:rPr lang="en-US" dirty="0" err="1"/>
              <a:t>DataFrames</a:t>
            </a:r>
            <a:endParaRPr lang="en-US" dirty="0"/>
          </a:p>
          <a:p>
            <a:pPr lvl="1"/>
            <a:r>
              <a:rPr lang="en-US" dirty="0"/>
              <a:t>SQL Tables</a:t>
            </a:r>
          </a:p>
          <a:p>
            <a:pPr lvl="1"/>
            <a:r>
              <a:rPr lang="en-US" dirty="0"/>
              <a:t>Resilient Distributed Datasets (RDDs)</a:t>
            </a:r>
          </a:p>
          <a:p>
            <a:r>
              <a:rPr lang="en-US" dirty="0"/>
              <a:t>These abstractions all represent distributed collections of data however they have different interfaces for working with that data</a:t>
            </a:r>
          </a:p>
          <a:p>
            <a:r>
              <a:rPr lang="en-US" dirty="0"/>
              <a:t>The easiest and most efficient are </a:t>
            </a:r>
            <a:r>
              <a:rPr lang="en-US" dirty="0" err="1"/>
              <a:t>DataFrames</a:t>
            </a:r>
            <a:r>
              <a:rPr lang="en-US" dirty="0"/>
              <a:t> and SQL Tables</a:t>
            </a:r>
          </a:p>
        </p:txBody>
      </p:sp>
      <p:sp>
        <p:nvSpPr>
          <p:cNvPr id="4" name="Footer Placeholder 3">
            <a:extLst>
              <a:ext uri="{FF2B5EF4-FFF2-40B4-BE49-F238E27FC236}">
                <a16:creationId xmlns:a16="http://schemas.microsoft.com/office/drawing/2014/main" id="{52D4187E-7C5F-EB47-BEC6-FC37B5F094EB}"/>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A9CB4021-C401-0F4A-B77C-F6B3371ED511}"/>
              </a:ext>
            </a:extLst>
          </p:cNvPr>
          <p:cNvSpPr>
            <a:spLocks noGrp="1"/>
          </p:cNvSpPr>
          <p:nvPr>
            <p:ph type="sldNum" sz="quarter" idx="12"/>
          </p:nvPr>
        </p:nvSpPr>
        <p:spPr/>
        <p:txBody>
          <a:bodyPr/>
          <a:lstStyle/>
          <a:p>
            <a:fld id="{9AA7C465-8597-4488-B68C-958448427716}" type="slidenum">
              <a:rPr lang="en-US" smtClean="0"/>
              <a:t>4</a:t>
            </a:fld>
            <a:endParaRPr lang="en-US" dirty="0"/>
          </a:p>
        </p:txBody>
      </p:sp>
    </p:spTree>
    <p:extLst>
      <p:ext uri="{BB962C8B-B14F-4D97-AF65-F5344CB8AC3E}">
        <p14:creationId xmlns:p14="http://schemas.microsoft.com/office/powerpoint/2010/main" val="1454349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37D8-DC3B-0945-B2C4-7EACAC26E94D}"/>
              </a:ext>
            </a:extLst>
          </p:cNvPr>
          <p:cNvSpPr>
            <a:spLocks noGrp="1"/>
          </p:cNvSpPr>
          <p:nvPr>
            <p:ph type="title"/>
          </p:nvPr>
        </p:nvSpPr>
        <p:spPr/>
        <p:txBody>
          <a:bodyPr/>
          <a:lstStyle/>
          <a:p>
            <a:r>
              <a:rPr lang="en-US" dirty="0"/>
              <a:t>Schemas</a:t>
            </a:r>
          </a:p>
        </p:txBody>
      </p:sp>
      <p:sp>
        <p:nvSpPr>
          <p:cNvPr id="3" name="Content Placeholder 2">
            <a:extLst>
              <a:ext uri="{FF2B5EF4-FFF2-40B4-BE49-F238E27FC236}">
                <a16:creationId xmlns:a16="http://schemas.microsoft.com/office/drawing/2014/main" id="{C38668F3-B1A8-F845-A4EC-CBB861C8913E}"/>
              </a:ext>
            </a:extLst>
          </p:cNvPr>
          <p:cNvSpPr>
            <a:spLocks noGrp="1"/>
          </p:cNvSpPr>
          <p:nvPr>
            <p:ph idx="1"/>
          </p:nvPr>
        </p:nvSpPr>
        <p:spPr/>
        <p:txBody>
          <a:bodyPr>
            <a:normAutofit fontScale="92500" lnSpcReduction="10000"/>
          </a:bodyPr>
          <a:lstStyle/>
          <a:p>
            <a:r>
              <a:rPr lang="en-US" dirty="0"/>
              <a:t>Here’s how to create, and enforce a specific schema on a </a:t>
            </a:r>
            <a:r>
              <a:rPr lang="en-US" dirty="0" err="1"/>
              <a:t>DataFrame</a:t>
            </a:r>
            <a:endParaRPr lang="en-US" dirty="0"/>
          </a:p>
          <a:p>
            <a:r>
              <a:rPr lang="en-US" dirty="0"/>
              <a:t>If the types in the data (on read), do not match the schema then Spark will throw an error</a:t>
            </a:r>
          </a:p>
          <a:p>
            <a:endParaRPr lang="en-US" dirty="0"/>
          </a:p>
          <a:p>
            <a:pPr marL="0" indent="0">
              <a:buNone/>
            </a:pPr>
            <a:r>
              <a:rPr lang="en-US" sz="1700" dirty="0"/>
              <a:t>from </a:t>
            </a:r>
            <a:r>
              <a:rPr lang="en-US" sz="1700" dirty="0" err="1"/>
              <a:t>pyspark.sql.types</a:t>
            </a:r>
            <a:r>
              <a:rPr lang="en-US" sz="1700" dirty="0"/>
              <a:t> import </a:t>
            </a:r>
            <a:r>
              <a:rPr lang="en-US" sz="1700" dirty="0" err="1"/>
              <a:t>StructField</a:t>
            </a:r>
            <a:r>
              <a:rPr lang="en-US" sz="1700" dirty="0"/>
              <a:t>, </a:t>
            </a:r>
            <a:r>
              <a:rPr lang="en-US" sz="1700" dirty="0" err="1"/>
              <a:t>StructType</a:t>
            </a:r>
            <a:r>
              <a:rPr lang="en-US" sz="1700" dirty="0"/>
              <a:t>, </a:t>
            </a:r>
            <a:r>
              <a:rPr lang="en-US" sz="1700" dirty="0" err="1"/>
              <a:t>StringType</a:t>
            </a:r>
            <a:r>
              <a:rPr lang="en-US" sz="1700" dirty="0"/>
              <a:t>, </a:t>
            </a:r>
            <a:r>
              <a:rPr lang="en-US" sz="1700" dirty="0" err="1"/>
              <a:t>LongType</a:t>
            </a:r>
            <a:endParaRPr lang="en-US" sz="1700" dirty="0"/>
          </a:p>
          <a:p>
            <a:pPr marL="0" indent="0">
              <a:buNone/>
            </a:pPr>
            <a:endParaRPr lang="en-US" sz="1700" dirty="0"/>
          </a:p>
          <a:p>
            <a:pPr marL="0" indent="0">
              <a:buNone/>
            </a:pPr>
            <a:r>
              <a:rPr lang="en-US" sz="1700" dirty="0" err="1"/>
              <a:t>myManualSchema</a:t>
            </a:r>
            <a:r>
              <a:rPr lang="en-US" sz="1700" dirty="0"/>
              <a:t> = </a:t>
            </a:r>
            <a:r>
              <a:rPr lang="en-US" sz="1700" dirty="0" err="1"/>
              <a:t>StructType</a:t>
            </a:r>
            <a:r>
              <a:rPr lang="en-US" sz="1700" dirty="0"/>
              <a:t>([</a:t>
            </a:r>
          </a:p>
          <a:p>
            <a:pPr marL="0" indent="0">
              <a:buNone/>
            </a:pPr>
            <a:r>
              <a:rPr lang="en-US" sz="1700" dirty="0" err="1"/>
              <a:t>StructField</a:t>
            </a:r>
            <a:r>
              <a:rPr lang="en-US" sz="1700" dirty="0"/>
              <a:t>(“DEST_COUNTRY_NAME”, </a:t>
            </a:r>
            <a:r>
              <a:rPr lang="en-US" sz="1700" dirty="0" err="1"/>
              <a:t>StringType</a:t>
            </a:r>
            <a:r>
              <a:rPr lang="en-US" sz="1700" dirty="0"/>
              <a:t>(), True),</a:t>
            </a:r>
          </a:p>
          <a:p>
            <a:pPr marL="0" indent="0">
              <a:buNone/>
            </a:pPr>
            <a:r>
              <a:rPr lang="en-US" sz="1700" dirty="0" err="1"/>
              <a:t>StructField</a:t>
            </a:r>
            <a:r>
              <a:rPr lang="en-US" sz="1700" dirty="0"/>
              <a:t>(“ORIGIN_COUNTRY_NAME”, </a:t>
            </a:r>
            <a:r>
              <a:rPr lang="en-US" sz="1700" dirty="0" err="1"/>
              <a:t>StringType</a:t>
            </a:r>
            <a:r>
              <a:rPr lang="en-US" sz="1700" dirty="0"/>
              <a:t>(), True),</a:t>
            </a:r>
          </a:p>
          <a:p>
            <a:pPr marL="0" indent="0">
              <a:buNone/>
            </a:pPr>
            <a:r>
              <a:rPr lang="en-US" sz="1700" dirty="0" err="1"/>
              <a:t>StructField</a:t>
            </a:r>
            <a:r>
              <a:rPr lang="en-US" sz="1700" dirty="0"/>
              <a:t>(“count”, </a:t>
            </a:r>
            <a:r>
              <a:rPr lang="en-US" sz="1700" dirty="0" err="1"/>
              <a:t>LongType</a:t>
            </a:r>
            <a:r>
              <a:rPr lang="en-US" sz="1700" dirty="0"/>
              <a:t>(), False)</a:t>
            </a:r>
          </a:p>
          <a:p>
            <a:pPr marL="0" indent="0">
              <a:buNone/>
            </a:pPr>
            <a:r>
              <a:rPr lang="en-US" sz="1700" dirty="0"/>
              <a:t>])</a:t>
            </a:r>
          </a:p>
          <a:p>
            <a:pPr marL="0" indent="0">
              <a:buNone/>
            </a:pPr>
            <a:endParaRPr lang="en-US" sz="1700" dirty="0"/>
          </a:p>
          <a:p>
            <a:pPr marL="0" indent="0">
              <a:buNone/>
            </a:pPr>
            <a:r>
              <a:rPr lang="en-US" sz="1700" dirty="0"/>
              <a:t>df = </a:t>
            </a:r>
            <a:r>
              <a:rPr lang="en-US" sz="1700" dirty="0" err="1"/>
              <a:t>spark.read.format</a:t>
            </a:r>
            <a:r>
              <a:rPr lang="en-US" sz="1700" dirty="0"/>
              <a:t>(“json”)\</a:t>
            </a:r>
          </a:p>
          <a:p>
            <a:pPr marL="0" indent="0">
              <a:buNone/>
            </a:pPr>
            <a:r>
              <a:rPr lang="en-US" sz="1700" dirty="0"/>
              <a:t>.schema(</a:t>
            </a:r>
            <a:r>
              <a:rPr lang="en-US" sz="1700" dirty="0" err="1"/>
              <a:t>myManualSchema</a:t>
            </a:r>
            <a:r>
              <a:rPr lang="en-US" sz="1700" dirty="0"/>
              <a:t>)\</a:t>
            </a:r>
          </a:p>
          <a:p>
            <a:pPr marL="0" indent="0">
              <a:buNone/>
            </a:pPr>
            <a:r>
              <a:rPr lang="en-US" sz="1700" dirty="0"/>
              <a:t>.load(“/</a:t>
            </a:r>
            <a:r>
              <a:rPr lang="en-US" sz="1700" dirty="0" err="1"/>
              <a:t>hdfs</a:t>
            </a:r>
            <a:r>
              <a:rPr lang="en-US" sz="1700" dirty="0"/>
              <a:t>:///user/</a:t>
            </a:r>
            <a:r>
              <a:rPr lang="en-US" sz="1700" dirty="0" err="1"/>
              <a:t>hadoop</a:t>
            </a:r>
            <a:r>
              <a:rPr lang="en-US" sz="1700" dirty="0"/>
              <a:t>/2015-summary.json”)</a:t>
            </a:r>
          </a:p>
          <a:p>
            <a:endParaRPr lang="en-US" dirty="0"/>
          </a:p>
          <a:p>
            <a:endParaRPr lang="en-US" dirty="0"/>
          </a:p>
        </p:txBody>
      </p:sp>
      <p:sp>
        <p:nvSpPr>
          <p:cNvPr id="4" name="Footer Placeholder 3">
            <a:extLst>
              <a:ext uri="{FF2B5EF4-FFF2-40B4-BE49-F238E27FC236}">
                <a16:creationId xmlns:a16="http://schemas.microsoft.com/office/drawing/2014/main" id="{56E02401-75B8-1C4B-A7ED-D6D52FEF38E9}"/>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5B519483-0E1C-B448-9F08-7CD7F07E8347}"/>
              </a:ext>
            </a:extLst>
          </p:cNvPr>
          <p:cNvSpPr>
            <a:spLocks noGrp="1"/>
          </p:cNvSpPr>
          <p:nvPr>
            <p:ph type="sldNum" sz="quarter" idx="12"/>
          </p:nvPr>
        </p:nvSpPr>
        <p:spPr/>
        <p:txBody>
          <a:bodyPr/>
          <a:lstStyle/>
          <a:p>
            <a:fld id="{9AA7C465-8597-4488-B68C-958448427716}" type="slidenum">
              <a:rPr lang="en-US" smtClean="0"/>
              <a:t>40</a:t>
            </a:fld>
            <a:endParaRPr lang="en-US" dirty="0"/>
          </a:p>
        </p:txBody>
      </p:sp>
    </p:spTree>
    <p:extLst>
      <p:ext uri="{BB962C8B-B14F-4D97-AF65-F5344CB8AC3E}">
        <p14:creationId xmlns:p14="http://schemas.microsoft.com/office/powerpoint/2010/main" val="436580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Programmatically Specifying the Schema</a:t>
            </a:r>
          </a:p>
        </p:txBody>
      </p:sp>
      <p:sp>
        <p:nvSpPr>
          <p:cNvPr id="3" name="Content Placeholder 2"/>
          <p:cNvSpPr>
            <a:spLocks noGrp="1"/>
          </p:cNvSpPr>
          <p:nvPr>
            <p:ph idx="1"/>
          </p:nvPr>
        </p:nvSpPr>
        <p:spPr/>
        <p:txBody>
          <a:bodyPr>
            <a:normAutofit/>
          </a:bodyPr>
          <a:lstStyle/>
          <a:p>
            <a:r>
              <a:rPr lang="en-US" dirty="0"/>
              <a:t>The preferred method of defining a schema for your </a:t>
            </a:r>
            <a:r>
              <a:rPr lang="en-US" dirty="0" err="1"/>
              <a:t>DataFrame</a:t>
            </a:r>
            <a:r>
              <a:rPr lang="en-US" dirty="0"/>
              <a:t> objects is to explicitly supply this in your code</a:t>
            </a:r>
          </a:p>
          <a:p>
            <a:r>
              <a:rPr lang="en-US" dirty="0"/>
              <a:t>Creating a schema requires you to create a </a:t>
            </a:r>
            <a:r>
              <a:rPr lang="en-US" dirty="0" err="1"/>
              <a:t>StructType</a:t>
            </a:r>
            <a:r>
              <a:rPr lang="en-US" dirty="0"/>
              <a:t> object containing a collection of </a:t>
            </a:r>
            <a:r>
              <a:rPr lang="en-US" dirty="0" err="1"/>
              <a:t>StructField</a:t>
            </a:r>
            <a:r>
              <a:rPr lang="en-US" dirty="0"/>
              <a:t> object</a:t>
            </a:r>
          </a:p>
          <a:p>
            <a:r>
              <a:rPr lang="en-US" dirty="0"/>
              <a:t>Apply this schema to your </a:t>
            </a:r>
            <a:r>
              <a:rPr lang="en-US" dirty="0" err="1"/>
              <a:t>DataFrame</a:t>
            </a:r>
            <a:r>
              <a:rPr lang="en-US" dirty="0"/>
              <a:t> when it is created</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41</a:t>
            </a:fld>
            <a:endParaRPr lang="en-US" dirty="0"/>
          </a:p>
        </p:txBody>
      </p:sp>
    </p:spTree>
    <p:extLst>
      <p:ext uri="{BB962C8B-B14F-4D97-AF65-F5344CB8AC3E}">
        <p14:creationId xmlns:p14="http://schemas.microsoft.com/office/powerpoint/2010/main" val="3199479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Programmatically Specifying the Schema</a:t>
            </a:r>
          </a:p>
        </p:txBody>
      </p:sp>
      <p:sp>
        <p:nvSpPr>
          <p:cNvPr id="3" name="Content Placeholder 2"/>
          <p:cNvSpPr>
            <a:spLocks noGrp="1"/>
          </p:cNvSpPr>
          <p:nvPr>
            <p:ph idx="1"/>
          </p:nvPr>
        </p:nvSpPr>
        <p:spPr/>
        <p:txBody>
          <a:bodyPr>
            <a:normAutofit/>
          </a:bodyPr>
          <a:lstStyle/>
          <a:p>
            <a:r>
              <a:rPr lang="en-US" dirty="0"/>
              <a:t>class </a:t>
            </a:r>
            <a:r>
              <a:rPr lang="en-US" dirty="0" err="1"/>
              <a:t>pyspark.sql.types.StructType</a:t>
            </a:r>
            <a:r>
              <a:rPr lang="en-US" dirty="0"/>
              <a:t>(fields=None)</a:t>
            </a:r>
          </a:p>
          <a:p>
            <a:pPr lvl="1"/>
            <a:r>
              <a:rPr lang="en-US" dirty="0" err="1"/>
              <a:t>Struct</a:t>
            </a:r>
            <a:r>
              <a:rPr lang="en-US" dirty="0"/>
              <a:t> type, consisting of a list of </a:t>
            </a:r>
            <a:r>
              <a:rPr lang="en-US" dirty="0" err="1"/>
              <a:t>StructField</a:t>
            </a:r>
            <a:r>
              <a:rPr lang="en-US" dirty="0"/>
              <a:t>.</a:t>
            </a:r>
          </a:p>
          <a:p>
            <a:pPr lvl="1"/>
            <a:r>
              <a:rPr lang="en-US" dirty="0"/>
              <a:t>This is the data type representing a Row.</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42</a:t>
            </a:fld>
            <a:endParaRPr lang="en-US" dirty="0"/>
          </a:p>
        </p:txBody>
      </p:sp>
    </p:spTree>
    <p:extLst>
      <p:ext uri="{BB962C8B-B14F-4D97-AF65-F5344CB8AC3E}">
        <p14:creationId xmlns:p14="http://schemas.microsoft.com/office/powerpoint/2010/main" val="4086368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Programmatically Specifying the Schema</a:t>
            </a:r>
          </a:p>
        </p:txBody>
      </p:sp>
      <p:sp>
        <p:nvSpPr>
          <p:cNvPr id="3" name="Content Placeholder 2"/>
          <p:cNvSpPr>
            <a:spLocks noGrp="1"/>
          </p:cNvSpPr>
          <p:nvPr>
            <p:ph idx="1"/>
          </p:nvPr>
        </p:nvSpPr>
        <p:spPr/>
        <p:txBody>
          <a:bodyPr>
            <a:normAutofit/>
          </a:bodyPr>
          <a:lstStyle/>
          <a:p>
            <a:r>
              <a:rPr lang="en-US" dirty="0"/>
              <a:t>class </a:t>
            </a:r>
            <a:r>
              <a:rPr lang="en-US" dirty="0" err="1"/>
              <a:t>pyspark.sql.types.StructField</a:t>
            </a:r>
            <a:r>
              <a:rPr lang="en-US" dirty="0"/>
              <a:t>(name, </a:t>
            </a:r>
            <a:r>
              <a:rPr lang="en-US" dirty="0" err="1"/>
              <a:t>dataType</a:t>
            </a:r>
            <a:r>
              <a:rPr lang="en-US" dirty="0"/>
              <a:t>, </a:t>
            </a:r>
            <a:r>
              <a:rPr lang="en-US" dirty="0" err="1"/>
              <a:t>nullable</a:t>
            </a:r>
            <a:r>
              <a:rPr lang="en-US" dirty="0"/>
              <a:t>=True)</a:t>
            </a:r>
          </a:p>
          <a:p>
            <a:pPr lvl="1"/>
            <a:r>
              <a:rPr lang="en-US" dirty="0"/>
              <a:t>A field in </a:t>
            </a:r>
            <a:r>
              <a:rPr lang="en-US" dirty="0" err="1"/>
              <a:t>StructType</a:t>
            </a:r>
            <a:r>
              <a:rPr lang="en-US" dirty="0"/>
              <a:t>.</a:t>
            </a:r>
          </a:p>
          <a:p>
            <a:pPr lvl="1"/>
            <a:r>
              <a:rPr lang="en-US" dirty="0"/>
              <a:t>Parameters:	</a:t>
            </a:r>
          </a:p>
          <a:p>
            <a:pPr lvl="2"/>
            <a:r>
              <a:rPr lang="en-US" dirty="0"/>
              <a:t>name – string, name of the field.</a:t>
            </a:r>
          </a:p>
          <a:p>
            <a:pPr lvl="2"/>
            <a:r>
              <a:rPr lang="en-US" dirty="0" err="1"/>
              <a:t>dataType</a:t>
            </a:r>
            <a:r>
              <a:rPr lang="en-US" dirty="0"/>
              <a:t> – </a:t>
            </a:r>
            <a:r>
              <a:rPr lang="en-US" dirty="0" err="1"/>
              <a:t>DataType</a:t>
            </a:r>
            <a:r>
              <a:rPr lang="en-US" dirty="0"/>
              <a:t> of the field.</a:t>
            </a:r>
          </a:p>
          <a:p>
            <a:pPr lvl="2"/>
            <a:r>
              <a:rPr lang="en-US" dirty="0" err="1"/>
              <a:t>nullable</a:t>
            </a:r>
            <a:r>
              <a:rPr lang="en-US" dirty="0"/>
              <a:t> – </a:t>
            </a:r>
            <a:r>
              <a:rPr lang="en-US" dirty="0" err="1"/>
              <a:t>boolean</a:t>
            </a:r>
            <a:r>
              <a:rPr lang="en-US" dirty="0"/>
              <a:t>, whether the field can be null (None) or not.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43</a:t>
            </a:fld>
            <a:endParaRPr lang="en-US" dirty="0"/>
          </a:p>
        </p:txBody>
      </p:sp>
    </p:spTree>
    <p:extLst>
      <p:ext uri="{BB962C8B-B14F-4D97-AF65-F5344CB8AC3E}">
        <p14:creationId xmlns:p14="http://schemas.microsoft.com/office/powerpoint/2010/main" val="1980803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Programmatically Specifying the Schema</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 Construct the schema</a:t>
            </a:r>
          </a:p>
          <a:p>
            <a:pPr marL="0" indent="0">
              <a:buNone/>
            </a:pPr>
            <a:r>
              <a:rPr lang="en-US" dirty="0"/>
              <a:t>fields = [</a:t>
            </a:r>
            <a:r>
              <a:rPr lang="en-US" dirty="0" err="1"/>
              <a:t>StructField</a:t>
            </a:r>
            <a:r>
              <a:rPr lang="en-US" dirty="0"/>
              <a:t>(‘name’, </a:t>
            </a:r>
            <a:r>
              <a:rPr lang="en-US" dirty="0" err="1"/>
              <a:t>StringType</a:t>
            </a:r>
            <a:r>
              <a:rPr lang="en-US" dirty="0"/>
              <a:t>(), True), </a:t>
            </a:r>
            <a:r>
              <a:rPr lang="en-US" dirty="0" err="1"/>
              <a:t>StructField</a:t>
            </a:r>
            <a:r>
              <a:rPr lang="en-US" dirty="0"/>
              <a:t>(‘age’, </a:t>
            </a:r>
            <a:r>
              <a:rPr lang="en-US" dirty="0" err="1"/>
              <a:t>StringType</a:t>
            </a:r>
            <a:r>
              <a:rPr lang="en-US" dirty="0"/>
              <a:t>(), True)]</a:t>
            </a:r>
          </a:p>
          <a:p>
            <a:pPr marL="0" indent="0">
              <a:buNone/>
            </a:pPr>
            <a:r>
              <a:rPr lang="en-US" dirty="0"/>
              <a:t>schema = </a:t>
            </a:r>
            <a:r>
              <a:rPr lang="en-US" dirty="0" err="1"/>
              <a:t>StructType</a:t>
            </a:r>
            <a:r>
              <a:rPr lang="en-US" dirty="0"/>
              <a:t>(fields)</a:t>
            </a:r>
          </a:p>
          <a:p>
            <a:pPr marL="0" indent="0">
              <a:buNone/>
            </a:pPr>
            <a:endParaRPr lang="en-US" dirty="0"/>
          </a:p>
          <a:p>
            <a:pPr marL="0" indent="0">
              <a:buNone/>
            </a:pPr>
            <a:r>
              <a:rPr lang="en-US" dirty="0"/>
              <a:t># Apply the schema to the RDD.</a:t>
            </a:r>
          </a:p>
          <a:p>
            <a:pPr marL="0" indent="0">
              <a:buNone/>
            </a:pPr>
            <a:r>
              <a:rPr lang="en-US" dirty="0" err="1"/>
              <a:t>schemaPeople</a:t>
            </a:r>
            <a:r>
              <a:rPr lang="en-US" dirty="0"/>
              <a:t> = </a:t>
            </a:r>
            <a:r>
              <a:rPr lang="en-US" dirty="0" err="1"/>
              <a:t>spark.createDataFrame</a:t>
            </a:r>
            <a:r>
              <a:rPr lang="en-US" dirty="0"/>
              <a:t>(people, schema)</a:t>
            </a:r>
          </a:p>
          <a:p>
            <a:pPr marL="0" indent="0">
              <a:buNone/>
            </a:pPr>
            <a:endParaRPr lang="en-US" dirty="0"/>
          </a:p>
          <a:p>
            <a:pPr marL="0" indent="0">
              <a:buNone/>
            </a:pPr>
            <a:r>
              <a:rPr lang="en-US" dirty="0"/>
              <a:t># Register the </a:t>
            </a:r>
            <a:r>
              <a:rPr lang="en-US" dirty="0" err="1"/>
              <a:t>DataFrame</a:t>
            </a:r>
            <a:r>
              <a:rPr lang="en-US" dirty="0"/>
              <a:t> as a table.</a:t>
            </a:r>
          </a:p>
          <a:p>
            <a:pPr marL="0" indent="0">
              <a:buNone/>
            </a:pPr>
            <a:r>
              <a:rPr lang="en-US" dirty="0" err="1"/>
              <a:t>schemaPeople.createOrReplaceTempView</a:t>
            </a:r>
            <a:r>
              <a:rPr lang="en-US" dirty="0"/>
              <a:t>("people")</a:t>
            </a:r>
          </a:p>
          <a:p>
            <a:pPr marL="0" indent="0">
              <a:buNone/>
            </a:pPr>
            <a:endParaRPr lang="en-US" dirty="0"/>
          </a:p>
          <a:p>
            <a:pPr marL="0" indent="0">
              <a:buNone/>
            </a:pPr>
            <a:r>
              <a:rPr lang="en-US" dirty="0"/>
              <a:t># SQL can be run over </a:t>
            </a:r>
            <a:r>
              <a:rPr lang="en-US" dirty="0" err="1"/>
              <a:t>DataFrames</a:t>
            </a:r>
            <a:r>
              <a:rPr lang="en-US" dirty="0"/>
              <a:t> that have been registered </a:t>
            </a:r>
          </a:p>
          <a:p>
            <a:pPr marL="0" indent="0">
              <a:buNone/>
            </a:pPr>
            <a:r>
              <a:rPr lang="en-US" dirty="0"/>
              <a:t># as a table.</a:t>
            </a:r>
          </a:p>
          <a:p>
            <a:pPr marL="0" indent="0">
              <a:buNone/>
            </a:pPr>
            <a:r>
              <a:rPr lang="en-US" dirty="0"/>
              <a:t>results = </a:t>
            </a:r>
            <a:r>
              <a:rPr lang="en-US" dirty="0" err="1"/>
              <a:t>spark.sql</a:t>
            </a:r>
            <a:r>
              <a:rPr lang="en-US" dirty="0"/>
              <a:t>("SELECT name FROM people")</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44</a:t>
            </a:fld>
            <a:endParaRPr lang="en-US" dirty="0"/>
          </a:p>
        </p:txBody>
      </p:sp>
    </p:spTree>
    <p:extLst>
      <p:ext uri="{BB962C8B-B14F-4D97-AF65-F5344CB8AC3E}">
        <p14:creationId xmlns:p14="http://schemas.microsoft.com/office/powerpoint/2010/main" val="252197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DataFrame</a:t>
            </a:r>
            <a:r>
              <a:rPr lang="en-US" dirty="0"/>
              <a:t> Type Model</a:t>
            </a:r>
          </a:p>
        </p:txBody>
      </p:sp>
      <p:sp>
        <p:nvSpPr>
          <p:cNvPr id="3" name="Content Placeholder 2"/>
          <p:cNvSpPr>
            <a:spLocks noGrp="1"/>
          </p:cNvSpPr>
          <p:nvPr>
            <p:ph idx="1"/>
          </p:nvPr>
        </p:nvSpPr>
        <p:spPr/>
        <p:txBody>
          <a:bodyPr/>
          <a:lstStyle/>
          <a:p>
            <a:r>
              <a:rPr lang="en-US" dirty="0"/>
              <a:t>The data model for the </a:t>
            </a:r>
            <a:r>
              <a:rPr lang="en-US" dirty="0" err="1"/>
              <a:t>DataFrame</a:t>
            </a:r>
            <a:r>
              <a:rPr lang="en-US" dirty="0"/>
              <a:t> API is based on the Hive data model</a:t>
            </a:r>
          </a:p>
          <a:p>
            <a:r>
              <a:rPr lang="en-US" dirty="0"/>
              <a:t>Datatypes used with </a:t>
            </a:r>
            <a:r>
              <a:rPr lang="en-US" dirty="0" err="1"/>
              <a:t>DataFrames</a:t>
            </a:r>
            <a:r>
              <a:rPr lang="en-US" dirty="0"/>
              <a:t> map directly to their equivalents in Hive</a:t>
            </a:r>
          </a:p>
          <a:p>
            <a:r>
              <a:rPr lang="en-US" dirty="0"/>
              <a:t>This includes all of the common primitive types as well as the complex types</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45</a:t>
            </a:fld>
            <a:endParaRPr lang="en-US" dirty="0"/>
          </a:p>
        </p:txBody>
      </p:sp>
    </p:spTree>
    <p:extLst>
      <p:ext uri="{BB962C8B-B14F-4D97-AF65-F5344CB8AC3E}">
        <p14:creationId xmlns:p14="http://schemas.microsoft.com/office/powerpoint/2010/main" val="794138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DataFrame</a:t>
            </a:r>
            <a:r>
              <a:rPr lang="en-US" dirty="0"/>
              <a:t> Primitive Types </a:t>
            </a:r>
          </a:p>
        </p:txBody>
      </p:sp>
      <p:sp>
        <p:nvSpPr>
          <p:cNvPr id="8" name="Content Placeholder 7"/>
          <p:cNvSpPr>
            <a:spLocks noGrp="1"/>
          </p:cNvSpPr>
          <p:nvPr>
            <p:ph idx="1"/>
          </p:nvPr>
        </p:nvSpPr>
        <p:spPr>
          <a:xfrm>
            <a:off x="457200" y="1600200"/>
            <a:ext cx="8229600" cy="914400"/>
          </a:xfrm>
        </p:spPr>
        <p:txBody>
          <a:bodyPr>
            <a:normAutofit/>
          </a:bodyPr>
          <a:lstStyle/>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46</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64" y="1766888"/>
            <a:ext cx="8445436" cy="39481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37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Complex Types</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47</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90800"/>
            <a:ext cx="8750209" cy="1504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8347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Running SQL Queries on </a:t>
            </a:r>
            <a:r>
              <a:rPr lang="en-US" dirty="0" err="1"/>
              <a:t>DataFrames</a:t>
            </a:r>
            <a:endParaRPr lang="en-US" dirty="0"/>
          </a:p>
        </p:txBody>
      </p:sp>
      <p:sp>
        <p:nvSpPr>
          <p:cNvPr id="3" name="Content Placeholder 2"/>
          <p:cNvSpPr>
            <a:spLocks noGrp="1"/>
          </p:cNvSpPr>
          <p:nvPr>
            <p:ph idx="1"/>
          </p:nvPr>
        </p:nvSpPr>
        <p:spPr/>
        <p:txBody>
          <a:bodyPr/>
          <a:lstStyle/>
          <a:p>
            <a:r>
              <a:rPr lang="en-US" dirty="0"/>
              <a:t>The </a:t>
            </a:r>
            <a:r>
              <a:rPr lang="en-US" dirty="0" err="1"/>
              <a:t>sql</a:t>
            </a:r>
            <a:r>
              <a:rPr lang="en-US" dirty="0"/>
              <a:t>() function of </a:t>
            </a:r>
            <a:r>
              <a:rPr lang="en-US" dirty="0" err="1"/>
              <a:t>SparkSession</a:t>
            </a:r>
            <a:r>
              <a:rPr lang="en-US" dirty="0"/>
              <a:t> enables applications to run SQL queries and returns the result as a </a:t>
            </a:r>
            <a:r>
              <a:rPr lang="en-US" dirty="0" err="1"/>
              <a:t>DataFrame</a:t>
            </a:r>
            <a:endParaRPr lang="en-US" dirty="0"/>
          </a:p>
          <a:p>
            <a:r>
              <a:rPr lang="en-US" dirty="0"/>
              <a:t>SQL queries reference tables and not </a:t>
            </a:r>
            <a:r>
              <a:rPr lang="en-US" dirty="0" err="1"/>
              <a:t>DataFrames</a:t>
            </a:r>
            <a:r>
              <a:rPr lang="en-US" dirty="0"/>
              <a:t>…</a:t>
            </a:r>
          </a:p>
          <a:p>
            <a:r>
              <a:rPr lang="en-US" dirty="0"/>
              <a:t>So </a:t>
            </a:r>
            <a:r>
              <a:rPr lang="en-US" dirty="0" err="1"/>
              <a:t>DataFrame</a:t>
            </a:r>
            <a:r>
              <a:rPr lang="en-US" dirty="0"/>
              <a:t> provides a function to register itself as a table known to the SQL processor</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48</a:t>
            </a:fld>
            <a:endParaRPr lang="en-US" dirty="0"/>
          </a:p>
        </p:txBody>
      </p:sp>
    </p:spTree>
    <p:extLst>
      <p:ext uri="{BB962C8B-B14F-4D97-AF65-F5344CB8AC3E}">
        <p14:creationId xmlns:p14="http://schemas.microsoft.com/office/powerpoint/2010/main" val="349314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sz="2800" dirty="0" err="1"/>
              <a:t>createOrReplaceTempView</a:t>
            </a:r>
            <a:r>
              <a:rPr lang="en-US" sz="2800" dirty="0"/>
              <a:t>(</a:t>
            </a:r>
            <a:r>
              <a:rPr lang="en-US" sz="3100" dirty="0" err="1"/>
              <a:t>tableName</a:t>
            </a:r>
            <a:r>
              <a:rPr lang="en-US" sz="3100" dirty="0"/>
              <a:t>)</a:t>
            </a:r>
            <a:endParaRPr lang="en-US" dirty="0"/>
          </a:p>
        </p:txBody>
      </p:sp>
      <p:sp>
        <p:nvSpPr>
          <p:cNvPr id="3" name="Content Placeholder 2"/>
          <p:cNvSpPr>
            <a:spLocks noGrp="1"/>
          </p:cNvSpPr>
          <p:nvPr>
            <p:ph idx="1"/>
          </p:nvPr>
        </p:nvSpPr>
        <p:spPr/>
        <p:txBody>
          <a:bodyPr/>
          <a:lstStyle/>
          <a:p>
            <a:r>
              <a:rPr lang="en-US" dirty="0"/>
              <a:t>Register as a temporary table in the catalog.</a:t>
            </a:r>
          </a:p>
          <a:p>
            <a:endParaRPr lang="en-US" dirty="0"/>
          </a:p>
          <a:p>
            <a:r>
              <a:rPr lang="en-US" dirty="0"/>
              <a:t>The lifetime of the table is tied to that of the </a:t>
            </a:r>
            <a:r>
              <a:rPr lang="en-US" dirty="0" err="1"/>
              <a:t>SparkSession</a:t>
            </a:r>
            <a:r>
              <a:rPr lang="en-US" dirty="0"/>
              <a:t> used to create </a:t>
            </a:r>
            <a:r>
              <a:rPr lang="en-US"/>
              <a:t>the associated </a:t>
            </a:r>
            <a:r>
              <a:rPr lang="en-US" dirty="0" err="1"/>
              <a:t>DataFrame</a:t>
            </a:r>
            <a:endParaRPr lang="en-US" dirty="0"/>
          </a:p>
          <a:p>
            <a:pPr marL="0" indent="0">
              <a:buNone/>
            </a:pPr>
            <a:endParaRPr lang="en-US" dirty="0"/>
          </a:p>
          <a:p>
            <a:pPr marL="274320" lvl="1" indent="0">
              <a:buNone/>
            </a:pPr>
            <a:r>
              <a:rPr lang="en-US" dirty="0" err="1"/>
              <a:t>someDataFrame.createOrReplaceTempView</a:t>
            </a:r>
            <a:r>
              <a:rPr lang="en-US" dirty="0"/>
              <a:t>( "table1")</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49</a:t>
            </a:fld>
            <a:endParaRPr lang="en-US" dirty="0"/>
          </a:p>
        </p:txBody>
      </p:sp>
    </p:spTree>
    <p:extLst>
      <p:ext uri="{BB962C8B-B14F-4D97-AF65-F5344CB8AC3E}">
        <p14:creationId xmlns:p14="http://schemas.microsoft.com/office/powerpoint/2010/main" val="419156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D363-197B-4E4E-8846-6BA3B8797315}"/>
              </a:ext>
            </a:extLst>
          </p:cNvPr>
          <p:cNvSpPr>
            <a:spLocks noGrp="1"/>
          </p:cNvSpPr>
          <p:nvPr>
            <p:ph type="title"/>
          </p:nvPr>
        </p:nvSpPr>
        <p:spPr/>
        <p:txBody>
          <a:bodyPr/>
          <a:lstStyle/>
          <a:p>
            <a:r>
              <a:rPr lang="en-US" dirty="0"/>
              <a:t>Spark Structured APIs</a:t>
            </a:r>
          </a:p>
        </p:txBody>
      </p:sp>
      <p:sp>
        <p:nvSpPr>
          <p:cNvPr id="3" name="Content Placeholder 2">
            <a:extLst>
              <a:ext uri="{FF2B5EF4-FFF2-40B4-BE49-F238E27FC236}">
                <a16:creationId xmlns:a16="http://schemas.microsoft.com/office/drawing/2014/main" id="{5221D196-4B17-0845-A100-1941C2621AA7}"/>
              </a:ext>
            </a:extLst>
          </p:cNvPr>
          <p:cNvSpPr>
            <a:spLocks noGrp="1"/>
          </p:cNvSpPr>
          <p:nvPr>
            <p:ph idx="1"/>
          </p:nvPr>
        </p:nvSpPr>
        <p:spPr/>
        <p:txBody>
          <a:bodyPr/>
          <a:lstStyle/>
          <a:p>
            <a:pPr fontAlgn="base"/>
            <a:r>
              <a:rPr lang="en-US" dirty="0"/>
              <a:t>A tool for manipulating all sorts of data, from unstructured log files to semi-structured CSV files and highly structured Parquet files</a:t>
            </a:r>
          </a:p>
          <a:p>
            <a:pPr fontAlgn="base"/>
            <a:r>
              <a:rPr lang="en-US" dirty="0"/>
              <a:t>Refers to three core types of distributed collection APIs:</a:t>
            </a:r>
          </a:p>
          <a:p>
            <a:pPr lvl="1" fontAlgn="base"/>
            <a:r>
              <a:rPr lang="en-US" dirty="0"/>
              <a:t>Datasets</a:t>
            </a:r>
          </a:p>
          <a:p>
            <a:pPr lvl="1" fontAlgn="base"/>
            <a:r>
              <a:rPr lang="en-US" dirty="0" err="1"/>
              <a:t>DataFrames</a:t>
            </a:r>
            <a:endParaRPr lang="en-US" dirty="0"/>
          </a:p>
          <a:p>
            <a:pPr lvl="1" fontAlgn="base"/>
            <a:r>
              <a:rPr lang="en-US" dirty="0"/>
              <a:t>SQL (like) tables</a:t>
            </a:r>
          </a:p>
          <a:p>
            <a:pPr fontAlgn="base"/>
            <a:r>
              <a:rPr lang="en-US" dirty="0"/>
              <a:t>The majority of the Structured APIs apply to both batch and streaming computation. </a:t>
            </a:r>
          </a:p>
          <a:p>
            <a:pPr fontAlgn="base"/>
            <a:r>
              <a:rPr lang="en-US" dirty="0"/>
              <a:t>This means that when you work with the Structured APIs, it should be simple to migrate from batch to streaming (or vice versa) with little effort </a:t>
            </a:r>
          </a:p>
          <a:p>
            <a:endParaRPr lang="en-US" dirty="0"/>
          </a:p>
        </p:txBody>
      </p:sp>
      <p:sp>
        <p:nvSpPr>
          <p:cNvPr id="4" name="Footer Placeholder 3">
            <a:extLst>
              <a:ext uri="{FF2B5EF4-FFF2-40B4-BE49-F238E27FC236}">
                <a16:creationId xmlns:a16="http://schemas.microsoft.com/office/drawing/2014/main" id="{3FAEBC3C-EC3D-784F-89C7-81E8F01188FA}"/>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3E248DC9-A16D-0B40-8E93-B6C4EFC2697F}"/>
              </a:ext>
            </a:extLst>
          </p:cNvPr>
          <p:cNvSpPr>
            <a:spLocks noGrp="1"/>
          </p:cNvSpPr>
          <p:nvPr>
            <p:ph type="sldNum" sz="quarter" idx="12"/>
          </p:nvPr>
        </p:nvSpPr>
        <p:spPr/>
        <p:txBody>
          <a:bodyPr/>
          <a:lstStyle/>
          <a:p>
            <a:fld id="{9AA7C465-8597-4488-B68C-958448427716}" type="slidenum">
              <a:rPr lang="en-US" smtClean="0"/>
              <a:t>5</a:t>
            </a:fld>
            <a:endParaRPr lang="en-US" dirty="0"/>
          </a:p>
        </p:txBody>
      </p:sp>
    </p:spTree>
    <p:extLst>
      <p:ext uri="{BB962C8B-B14F-4D97-AF65-F5344CB8AC3E}">
        <p14:creationId xmlns:p14="http://schemas.microsoft.com/office/powerpoint/2010/main" val="3853629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SparkSession</a:t>
            </a:r>
            <a:br>
              <a:rPr lang="en-US" dirty="0"/>
            </a:br>
            <a:r>
              <a:rPr lang="en-US" sz="3100" dirty="0" err="1"/>
              <a:t>sql</a:t>
            </a:r>
            <a:r>
              <a:rPr lang="en-US" sz="3100" dirty="0"/>
              <a:t>(</a:t>
            </a:r>
            <a:r>
              <a:rPr lang="en-US" sz="3100" dirty="0" err="1"/>
              <a:t>sqlQuery</a:t>
            </a:r>
            <a:r>
              <a:rPr lang="en-US" sz="3100" dirty="0"/>
              <a:t>)</a:t>
            </a:r>
          </a:p>
        </p:txBody>
      </p:sp>
      <p:sp>
        <p:nvSpPr>
          <p:cNvPr id="3" name="Content Placeholder 2"/>
          <p:cNvSpPr>
            <a:spLocks noGrp="1"/>
          </p:cNvSpPr>
          <p:nvPr>
            <p:ph idx="1"/>
          </p:nvPr>
        </p:nvSpPr>
        <p:spPr/>
        <p:txBody>
          <a:bodyPr/>
          <a:lstStyle/>
          <a:p>
            <a:r>
              <a:rPr lang="en-US" dirty="0"/>
              <a:t>Returns a </a:t>
            </a:r>
            <a:r>
              <a:rPr lang="en-US" dirty="0" err="1"/>
              <a:t>DataFrame</a:t>
            </a:r>
            <a:r>
              <a:rPr lang="en-US" dirty="0"/>
              <a:t> representing the result of the given query</a:t>
            </a:r>
          </a:p>
          <a:p>
            <a:endParaRPr lang="en-US" dirty="0"/>
          </a:p>
          <a:p>
            <a:r>
              <a:rPr lang="en-US" dirty="0"/>
              <a:t>Returns:	</a:t>
            </a:r>
            <a:r>
              <a:rPr lang="en-US" dirty="0" err="1"/>
              <a:t>DataFrame</a:t>
            </a:r>
            <a:endParaRPr lang="en-US" dirty="0"/>
          </a:p>
          <a:p>
            <a:pPr marL="0" indent="0">
              <a:buNone/>
            </a:pPr>
            <a:endParaRPr lang="en-US" dirty="0"/>
          </a:p>
          <a:p>
            <a:pPr marL="0" indent="0">
              <a:buNone/>
            </a:pPr>
            <a:r>
              <a:rPr lang="en-US" sz="2000" dirty="0"/>
              <a:t>df1.createOrReplaceTempView(("table1")</a:t>
            </a:r>
          </a:p>
          <a:p>
            <a:pPr marL="0" indent="0">
              <a:buNone/>
            </a:pPr>
            <a:r>
              <a:rPr lang="en-US" sz="2000" dirty="0"/>
              <a:t>df2 = </a:t>
            </a:r>
            <a:r>
              <a:rPr lang="en-US" sz="2000" dirty="0" err="1"/>
              <a:t>spark.sql</a:t>
            </a:r>
            <a:r>
              <a:rPr lang="en-US" sz="2000" dirty="0"/>
              <a:t>("SELECT field1 AS f1, field2 as f2 from table1")</a:t>
            </a:r>
          </a:p>
          <a:p>
            <a:pPr marL="0" indent="0">
              <a:buNone/>
            </a:pPr>
            <a:r>
              <a:rPr lang="en-US" sz="2000" dirty="0"/>
              <a:t>df2.collect()</a:t>
            </a:r>
          </a:p>
          <a:p>
            <a:pPr marL="0" indent="0">
              <a:buNone/>
            </a:pPr>
            <a:endParaRPr lang="en-US" sz="2000" dirty="0"/>
          </a:p>
          <a:p>
            <a:pPr marL="0" indent="0">
              <a:buNone/>
            </a:pPr>
            <a:r>
              <a:rPr lang="en-US" sz="2000" dirty="0"/>
              <a:t>[Row(f1=1, f2=u'row1'), Row(f1=2, f2=u'row2'), Row(f1=3, f2=u'row3')]</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50</a:t>
            </a:fld>
            <a:endParaRPr lang="en-US" dirty="0"/>
          </a:p>
        </p:txBody>
      </p:sp>
    </p:spTree>
    <p:extLst>
      <p:ext uri="{BB962C8B-B14F-4D97-AF65-F5344CB8AC3E}">
        <p14:creationId xmlns:p14="http://schemas.microsoft.com/office/powerpoint/2010/main" val="2810125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1B8B-5874-924F-8EE7-76C04D0EF890}"/>
              </a:ext>
            </a:extLst>
          </p:cNvPr>
          <p:cNvSpPr>
            <a:spLocks noGrp="1"/>
          </p:cNvSpPr>
          <p:nvPr>
            <p:ph type="title"/>
          </p:nvPr>
        </p:nvSpPr>
        <p:spPr/>
        <p:txBody>
          <a:bodyPr/>
          <a:lstStyle/>
          <a:p>
            <a:r>
              <a:rPr lang="en-US" dirty="0"/>
              <a:t>Creating </a:t>
            </a:r>
            <a:r>
              <a:rPr lang="en-US" dirty="0" err="1"/>
              <a:t>DataFrames</a:t>
            </a:r>
            <a:endParaRPr lang="en-US" dirty="0"/>
          </a:p>
        </p:txBody>
      </p:sp>
      <p:sp>
        <p:nvSpPr>
          <p:cNvPr id="3" name="Content Placeholder 2">
            <a:extLst>
              <a:ext uri="{FF2B5EF4-FFF2-40B4-BE49-F238E27FC236}">
                <a16:creationId xmlns:a16="http://schemas.microsoft.com/office/drawing/2014/main" id="{B401C77D-A9D2-8444-A73C-3B2A9B1C7D4A}"/>
              </a:ext>
            </a:extLst>
          </p:cNvPr>
          <p:cNvSpPr>
            <a:spLocks noGrp="1"/>
          </p:cNvSpPr>
          <p:nvPr>
            <p:ph idx="1"/>
          </p:nvPr>
        </p:nvSpPr>
        <p:spPr/>
        <p:txBody>
          <a:bodyPr>
            <a:normAutofit lnSpcReduction="10000"/>
          </a:bodyPr>
          <a:lstStyle/>
          <a:p>
            <a:r>
              <a:rPr lang="en-US" sz="2000" dirty="0"/>
              <a:t>There are six core data sources from which you can create a </a:t>
            </a:r>
            <a:r>
              <a:rPr lang="en-US" sz="2000" dirty="0" err="1"/>
              <a:t>DataFrame</a:t>
            </a:r>
            <a:endParaRPr lang="en-US" sz="2000" dirty="0"/>
          </a:p>
          <a:p>
            <a:pPr lvl="1"/>
            <a:r>
              <a:rPr lang="en-US" sz="1800" dirty="0"/>
              <a:t>CSV</a:t>
            </a:r>
          </a:p>
          <a:p>
            <a:pPr lvl="1"/>
            <a:r>
              <a:rPr lang="en-US" sz="1800" dirty="0"/>
              <a:t>JSON</a:t>
            </a:r>
          </a:p>
          <a:p>
            <a:pPr lvl="1"/>
            <a:r>
              <a:rPr lang="en-US" sz="1800" dirty="0"/>
              <a:t>Parquet</a:t>
            </a:r>
          </a:p>
          <a:p>
            <a:pPr lvl="1"/>
            <a:r>
              <a:rPr lang="en-US" sz="1800" dirty="0"/>
              <a:t>ORC</a:t>
            </a:r>
          </a:p>
          <a:p>
            <a:pPr lvl="1"/>
            <a:r>
              <a:rPr lang="en-US" sz="1800" dirty="0"/>
              <a:t>JDBC/ODBC</a:t>
            </a:r>
          </a:p>
          <a:p>
            <a:pPr lvl="1"/>
            <a:r>
              <a:rPr lang="en-US" sz="1800" dirty="0"/>
              <a:t>Plain text files</a:t>
            </a:r>
          </a:p>
          <a:p>
            <a:r>
              <a:rPr lang="en-US" sz="2000" dirty="0"/>
              <a:t>For testing purposes you can even create a </a:t>
            </a:r>
            <a:r>
              <a:rPr lang="en-US" sz="2000" dirty="0" err="1"/>
              <a:t>DataFrame</a:t>
            </a:r>
            <a:r>
              <a:rPr lang="en-US" sz="2000" dirty="0"/>
              <a:t> from a list programmatically</a:t>
            </a:r>
            <a:endParaRPr lang="en-US" sz="1600" dirty="0"/>
          </a:p>
          <a:p>
            <a:r>
              <a:rPr lang="en-US" sz="2000" dirty="0"/>
              <a:t>Spark also has many community developed data sources from which a </a:t>
            </a:r>
            <a:r>
              <a:rPr lang="en-US" sz="2000" dirty="0" err="1"/>
              <a:t>DataFrame</a:t>
            </a:r>
            <a:r>
              <a:rPr lang="en-US" sz="2000" dirty="0"/>
              <a:t> can be created</a:t>
            </a:r>
          </a:p>
          <a:p>
            <a:pPr lvl="1"/>
            <a:r>
              <a:rPr lang="en-US" sz="1800" dirty="0"/>
              <a:t>Cassandra</a:t>
            </a:r>
          </a:p>
          <a:p>
            <a:pPr lvl="1"/>
            <a:r>
              <a:rPr lang="en-US" sz="1800" dirty="0"/>
              <a:t>MongoDB</a:t>
            </a:r>
          </a:p>
          <a:p>
            <a:pPr lvl="1"/>
            <a:r>
              <a:rPr lang="en-US" sz="1800" dirty="0"/>
              <a:t>Many more</a:t>
            </a:r>
          </a:p>
          <a:p>
            <a:pPr lvl="1"/>
            <a:endParaRPr lang="en-US" dirty="0"/>
          </a:p>
        </p:txBody>
      </p:sp>
      <p:sp>
        <p:nvSpPr>
          <p:cNvPr id="4" name="Footer Placeholder 3">
            <a:extLst>
              <a:ext uri="{FF2B5EF4-FFF2-40B4-BE49-F238E27FC236}">
                <a16:creationId xmlns:a16="http://schemas.microsoft.com/office/drawing/2014/main" id="{697BC48A-26EE-4340-A6BD-07CB1E23F616}"/>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4065B505-B06A-0440-9530-6C4723150A3E}"/>
              </a:ext>
            </a:extLst>
          </p:cNvPr>
          <p:cNvSpPr>
            <a:spLocks noGrp="1"/>
          </p:cNvSpPr>
          <p:nvPr>
            <p:ph type="sldNum" sz="quarter" idx="12"/>
          </p:nvPr>
        </p:nvSpPr>
        <p:spPr/>
        <p:txBody>
          <a:bodyPr/>
          <a:lstStyle/>
          <a:p>
            <a:fld id="{9AA7C465-8597-4488-B68C-958448427716}" type="slidenum">
              <a:rPr lang="en-US" smtClean="0"/>
              <a:t>51</a:t>
            </a:fld>
            <a:endParaRPr lang="en-US" dirty="0"/>
          </a:p>
        </p:txBody>
      </p:sp>
    </p:spTree>
    <p:extLst>
      <p:ext uri="{BB962C8B-B14F-4D97-AF65-F5344CB8AC3E}">
        <p14:creationId xmlns:p14="http://schemas.microsoft.com/office/powerpoint/2010/main" val="2398921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3947-FF4E-CE4D-AE3A-712D362A2E17}"/>
              </a:ext>
            </a:extLst>
          </p:cNvPr>
          <p:cNvSpPr>
            <a:spLocks noGrp="1"/>
          </p:cNvSpPr>
          <p:nvPr>
            <p:ph type="title"/>
          </p:nvPr>
        </p:nvSpPr>
        <p:spPr/>
        <p:txBody>
          <a:bodyPr>
            <a:normAutofit fontScale="90000"/>
          </a:bodyPr>
          <a:lstStyle/>
          <a:p>
            <a:r>
              <a:rPr lang="en-US" dirty="0"/>
              <a:t>Creating </a:t>
            </a:r>
            <a:r>
              <a:rPr lang="en-US" dirty="0" err="1"/>
              <a:t>DataFrames</a:t>
            </a:r>
            <a:br>
              <a:rPr lang="en-US" dirty="0"/>
            </a:br>
            <a:r>
              <a:rPr lang="en-US" sz="2800" dirty="0"/>
              <a:t>From a Python List</a:t>
            </a:r>
            <a:endParaRPr lang="en-US" dirty="0"/>
          </a:p>
        </p:txBody>
      </p:sp>
      <p:sp>
        <p:nvSpPr>
          <p:cNvPr id="3" name="Content Placeholder 2">
            <a:extLst>
              <a:ext uri="{FF2B5EF4-FFF2-40B4-BE49-F238E27FC236}">
                <a16:creationId xmlns:a16="http://schemas.microsoft.com/office/drawing/2014/main" id="{15376B5D-ACDD-7E40-A101-43CA1DF6EB94}"/>
              </a:ext>
            </a:extLst>
          </p:cNvPr>
          <p:cNvSpPr>
            <a:spLocks noGrp="1"/>
          </p:cNvSpPr>
          <p:nvPr>
            <p:ph idx="1"/>
          </p:nvPr>
        </p:nvSpPr>
        <p:spPr/>
        <p:txBody>
          <a:bodyPr/>
          <a:lstStyle/>
          <a:p>
            <a:pPr marL="0" indent="0">
              <a:buNone/>
            </a:pPr>
            <a:r>
              <a:rPr lang="en-US" sz="2000" dirty="0"/>
              <a:t>The simplest way to create a </a:t>
            </a:r>
            <a:r>
              <a:rPr lang="en-US" sz="2000" dirty="0" err="1"/>
              <a:t>DataFrame</a:t>
            </a:r>
            <a:r>
              <a:rPr lang="en-US" sz="2000" dirty="0"/>
              <a:t> is from a Python list of data: </a:t>
            </a:r>
            <a:r>
              <a:rPr lang="en-US" sz="2000" dirty="0" err="1"/>
              <a:t>SparkSession.createDataFrame</a:t>
            </a:r>
            <a:r>
              <a:rPr lang="en-US" sz="2000" dirty="0"/>
              <a:t>(data, schema=None)</a:t>
            </a:r>
          </a:p>
          <a:p>
            <a:pPr marL="0" indent="0">
              <a:buNone/>
            </a:pPr>
            <a:endParaRPr lang="en-US" sz="1600" dirty="0"/>
          </a:p>
          <a:p>
            <a:pPr marL="0" indent="0">
              <a:buNone/>
            </a:pPr>
            <a:r>
              <a:rPr lang="en-US" sz="1600" dirty="0" err="1"/>
              <a:t>simpleData</a:t>
            </a:r>
            <a:r>
              <a:rPr lang="en-US" sz="1600" dirty="0"/>
              <a:t> = [</a:t>
            </a:r>
          </a:p>
          <a:p>
            <a:pPr marL="0" indent="0">
              <a:buNone/>
            </a:pPr>
            <a:r>
              <a:rPr lang="en-US" sz="1600" dirty="0"/>
              <a:t>    ("James",34,"2006-01-01","true","M",3000.60),</a:t>
            </a:r>
          </a:p>
          <a:p>
            <a:pPr marL="0" indent="0">
              <a:buNone/>
            </a:pPr>
            <a:r>
              <a:rPr lang="en-US" sz="1600" dirty="0"/>
              <a:t>    ("Michael",33,"1980-01-10","true","F",3300.80),</a:t>
            </a:r>
          </a:p>
          <a:p>
            <a:pPr marL="0" indent="0">
              <a:buNone/>
            </a:pPr>
            <a:r>
              <a:rPr lang="en-US" sz="1600" dirty="0"/>
              <a:t>    ("Robert",37,"06-01-1992","false","M",5000.50)</a:t>
            </a:r>
          </a:p>
          <a:p>
            <a:pPr marL="0" indent="0">
              <a:buNone/>
            </a:pPr>
            <a:r>
              <a:rPr lang="en-US" sz="1600" dirty="0"/>
              <a:t>  ]</a:t>
            </a:r>
          </a:p>
          <a:p>
            <a:pPr marL="0" indent="0">
              <a:buNone/>
            </a:pPr>
            <a:r>
              <a:rPr lang="en-US" sz="1600" dirty="0"/>
              <a:t> </a:t>
            </a:r>
          </a:p>
          <a:p>
            <a:pPr marL="0" indent="0">
              <a:buNone/>
            </a:pPr>
            <a:r>
              <a:rPr lang="en-US" sz="1600" dirty="0"/>
              <a:t>columns = ["firstname","age","jobStartDate","isGraduated","gender","salary"]</a:t>
            </a:r>
          </a:p>
          <a:p>
            <a:pPr marL="0" indent="0">
              <a:buNone/>
            </a:pPr>
            <a:r>
              <a:rPr lang="en-US" sz="1600" dirty="0"/>
              <a:t>df = </a:t>
            </a:r>
            <a:r>
              <a:rPr lang="en-US" sz="1600" dirty="0" err="1"/>
              <a:t>spark.createDataFrame</a:t>
            </a:r>
            <a:r>
              <a:rPr lang="en-US" sz="1600" dirty="0"/>
              <a:t>(data = </a:t>
            </a:r>
            <a:r>
              <a:rPr lang="en-US" sz="1600" dirty="0" err="1"/>
              <a:t>simpleData</a:t>
            </a:r>
            <a:r>
              <a:rPr lang="en-US" sz="1600" dirty="0"/>
              <a:t>, schema = columns)</a:t>
            </a:r>
          </a:p>
          <a:p>
            <a:endParaRPr lang="en-US" dirty="0">
              <a:hlinkClick r:id="rId2" tooltip="Permalink to this definition"/>
            </a:endParaRPr>
          </a:p>
        </p:txBody>
      </p:sp>
      <p:sp>
        <p:nvSpPr>
          <p:cNvPr id="4" name="Footer Placeholder 3">
            <a:extLst>
              <a:ext uri="{FF2B5EF4-FFF2-40B4-BE49-F238E27FC236}">
                <a16:creationId xmlns:a16="http://schemas.microsoft.com/office/drawing/2014/main" id="{0ED36441-F9D4-BC4B-8B75-6F38EE71097D}"/>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09933581-6039-6E45-AB86-E1FEF812F431}"/>
              </a:ext>
            </a:extLst>
          </p:cNvPr>
          <p:cNvSpPr>
            <a:spLocks noGrp="1"/>
          </p:cNvSpPr>
          <p:nvPr>
            <p:ph type="sldNum" sz="quarter" idx="12"/>
          </p:nvPr>
        </p:nvSpPr>
        <p:spPr/>
        <p:txBody>
          <a:bodyPr/>
          <a:lstStyle/>
          <a:p>
            <a:fld id="{9AA7C465-8597-4488-B68C-958448427716}" type="slidenum">
              <a:rPr lang="en-US" smtClean="0"/>
              <a:t>52</a:t>
            </a:fld>
            <a:endParaRPr lang="en-US" dirty="0"/>
          </a:p>
        </p:txBody>
      </p:sp>
    </p:spTree>
    <p:extLst>
      <p:ext uri="{BB962C8B-B14F-4D97-AF65-F5344CB8AC3E}">
        <p14:creationId xmlns:p14="http://schemas.microsoft.com/office/powerpoint/2010/main" val="1062577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3947-FF4E-CE4D-AE3A-712D362A2E17}"/>
              </a:ext>
            </a:extLst>
          </p:cNvPr>
          <p:cNvSpPr>
            <a:spLocks noGrp="1"/>
          </p:cNvSpPr>
          <p:nvPr>
            <p:ph type="title"/>
          </p:nvPr>
        </p:nvSpPr>
        <p:spPr/>
        <p:txBody>
          <a:bodyPr>
            <a:normAutofit fontScale="90000"/>
          </a:bodyPr>
          <a:lstStyle/>
          <a:p>
            <a:r>
              <a:rPr lang="en-US" dirty="0"/>
              <a:t>Creating </a:t>
            </a:r>
            <a:r>
              <a:rPr lang="en-US" dirty="0" err="1"/>
              <a:t>DataFrames</a:t>
            </a:r>
            <a:br>
              <a:rPr lang="en-US" dirty="0"/>
            </a:br>
            <a:r>
              <a:rPr lang="en-US" sz="2800" dirty="0"/>
              <a:t>From a Python List</a:t>
            </a:r>
            <a:endParaRPr lang="en-US" dirty="0"/>
          </a:p>
        </p:txBody>
      </p:sp>
      <p:sp>
        <p:nvSpPr>
          <p:cNvPr id="3" name="Content Placeholder 2">
            <a:extLst>
              <a:ext uri="{FF2B5EF4-FFF2-40B4-BE49-F238E27FC236}">
                <a16:creationId xmlns:a16="http://schemas.microsoft.com/office/drawing/2014/main" id="{15376B5D-ACDD-7E40-A101-43CA1DF6EB94}"/>
              </a:ext>
            </a:extLst>
          </p:cNvPr>
          <p:cNvSpPr>
            <a:spLocks noGrp="1"/>
          </p:cNvSpPr>
          <p:nvPr>
            <p:ph idx="1"/>
          </p:nvPr>
        </p:nvSpPr>
        <p:spPr/>
        <p:txBody>
          <a:bodyPr/>
          <a:lstStyle/>
          <a:p>
            <a:pPr marL="0" indent="0">
              <a:buNone/>
            </a:pPr>
            <a:r>
              <a:rPr lang="en-US" sz="2000" dirty="0"/>
              <a:t>The simplest way to create a </a:t>
            </a:r>
            <a:r>
              <a:rPr lang="en-US" sz="2000" dirty="0" err="1"/>
              <a:t>DataFrame</a:t>
            </a:r>
            <a:r>
              <a:rPr lang="en-US" sz="2000" dirty="0"/>
              <a:t> is from a Python list of data: </a:t>
            </a:r>
            <a:r>
              <a:rPr lang="en-US" sz="2000" dirty="0" err="1"/>
              <a:t>SparkSession.createDataFrame</a:t>
            </a:r>
            <a:r>
              <a:rPr lang="en-US" sz="2000" dirty="0"/>
              <a:t>(data, schema=None)</a:t>
            </a:r>
          </a:p>
          <a:p>
            <a:pPr marL="0" indent="0">
              <a:buNone/>
            </a:pPr>
            <a:endParaRPr lang="en-US" sz="1600" dirty="0"/>
          </a:p>
          <a:p>
            <a:pPr marL="0" indent="0">
              <a:buNone/>
            </a:pPr>
            <a:r>
              <a:rPr lang="en-US" sz="1400" dirty="0"/>
              <a:t>data2 = [("James","","Smith","36636","M",3000),</a:t>
            </a:r>
          </a:p>
          <a:p>
            <a:pPr marL="0" indent="0">
              <a:buNone/>
            </a:pPr>
            <a:r>
              <a:rPr lang="en-US" sz="1400" dirty="0"/>
              <a:t>    ("Michael","Rose","","40288","M",4000),</a:t>
            </a:r>
          </a:p>
          <a:p>
            <a:pPr marL="0" indent="0">
              <a:buNone/>
            </a:pPr>
            <a:r>
              <a:rPr lang="en-US" sz="1400" dirty="0"/>
              <a:t>    ("Robert","","Williams","42114","M",4000)</a:t>
            </a:r>
          </a:p>
          <a:p>
            <a:pPr marL="0" indent="0">
              <a:buNone/>
            </a:pPr>
            <a:r>
              <a:rPr lang="en-US" sz="1400" dirty="0"/>
              <a:t>]</a:t>
            </a:r>
          </a:p>
          <a:p>
            <a:pPr marL="0" indent="0">
              <a:buNone/>
            </a:pPr>
            <a:endParaRPr lang="en-US" sz="1400" dirty="0"/>
          </a:p>
          <a:p>
            <a:pPr marL="0" indent="0">
              <a:buNone/>
            </a:pPr>
            <a:r>
              <a:rPr lang="en-US" sz="1400" dirty="0"/>
              <a:t>schema = </a:t>
            </a:r>
            <a:r>
              <a:rPr lang="en-US" sz="1400" dirty="0" err="1"/>
              <a:t>StructType</a:t>
            </a:r>
            <a:r>
              <a:rPr lang="en-US" sz="1400" dirty="0"/>
              <a:t>([ \</a:t>
            </a:r>
          </a:p>
          <a:p>
            <a:pPr marL="0" indent="0">
              <a:buNone/>
            </a:pPr>
            <a:r>
              <a:rPr lang="en-US" sz="1400" dirty="0"/>
              <a:t>    </a:t>
            </a:r>
            <a:r>
              <a:rPr lang="en-US" sz="1400" dirty="0" err="1"/>
              <a:t>StructField</a:t>
            </a:r>
            <a:r>
              <a:rPr lang="en-US" sz="1400" dirty="0"/>
              <a:t>("</a:t>
            </a:r>
            <a:r>
              <a:rPr lang="en-US" sz="1400" dirty="0" err="1"/>
              <a:t>firstname</a:t>
            </a:r>
            <a:r>
              <a:rPr lang="en-US" sz="1400" dirty="0"/>
              <a:t>",</a:t>
            </a:r>
            <a:r>
              <a:rPr lang="en-US" sz="1400" dirty="0" err="1"/>
              <a:t>StringType</a:t>
            </a:r>
            <a:r>
              <a:rPr lang="en-US" sz="1400" dirty="0"/>
              <a:t>(),True), \</a:t>
            </a:r>
          </a:p>
          <a:p>
            <a:pPr marL="0" indent="0">
              <a:buNone/>
            </a:pPr>
            <a:r>
              <a:rPr lang="en-US" sz="1400" dirty="0"/>
              <a:t>    </a:t>
            </a:r>
            <a:r>
              <a:rPr lang="en-US" sz="1400" dirty="0" err="1"/>
              <a:t>StructField</a:t>
            </a:r>
            <a:r>
              <a:rPr lang="en-US" sz="1400" dirty="0"/>
              <a:t>("</a:t>
            </a:r>
            <a:r>
              <a:rPr lang="en-US" sz="1400" dirty="0" err="1"/>
              <a:t>middlename</a:t>
            </a:r>
            <a:r>
              <a:rPr lang="en-US" sz="1400" dirty="0"/>
              <a:t>",</a:t>
            </a:r>
            <a:r>
              <a:rPr lang="en-US" sz="1400" dirty="0" err="1"/>
              <a:t>StringType</a:t>
            </a:r>
            <a:r>
              <a:rPr lang="en-US" sz="1400" dirty="0"/>
              <a:t>(),True), \</a:t>
            </a:r>
          </a:p>
          <a:p>
            <a:pPr marL="0" indent="0">
              <a:buNone/>
            </a:pPr>
            <a:r>
              <a:rPr lang="en-US" sz="1400" dirty="0"/>
              <a:t>    </a:t>
            </a:r>
            <a:r>
              <a:rPr lang="en-US" sz="1400" dirty="0" err="1"/>
              <a:t>StructField</a:t>
            </a:r>
            <a:r>
              <a:rPr lang="en-US" sz="1400" dirty="0"/>
              <a:t>("</a:t>
            </a:r>
            <a:r>
              <a:rPr lang="en-US" sz="1400" dirty="0" err="1"/>
              <a:t>lastname</a:t>
            </a:r>
            <a:r>
              <a:rPr lang="en-US" sz="1400" dirty="0"/>
              <a:t>",</a:t>
            </a:r>
            <a:r>
              <a:rPr lang="en-US" sz="1400" dirty="0" err="1"/>
              <a:t>StringType</a:t>
            </a:r>
            <a:r>
              <a:rPr lang="en-US" sz="1400" dirty="0"/>
              <a:t>(),True), \</a:t>
            </a:r>
          </a:p>
          <a:p>
            <a:pPr marL="0" indent="0">
              <a:buNone/>
            </a:pPr>
            <a:r>
              <a:rPr lang="en-US" sz="1400" dirty="0"/>
              <a:t>    </a:t>
            </a:r>
            <a:r>
              <a:rPr lang="en-US" sz="1400" dirty="0" err="1"/>
              <a:t>StructField</a:t>
            </a:r>
            <a:r>
              <a:rPr lang="en-US" sz="1400" dirty="0"/>
              <a:t>("id", </a:t>
            </a:r>
            <a:r>
              <a:rPr lang="en-US" sz="1400" dirty="0" err="1"/>
              <a:t>StringType</a:t>
            </a:r>
            <a:r>
              <a:rPr lang="en-US" sz="1400" dirty="0"/>
              <a:t>(), True), \</a:t>
            </a:r>
          </a:p>
          <a:p>
            <a:pPr marL="0" indent="0">
              <a:buNone/>
            </a:pPr>
            <a:r>
              <a:rPr lang="en-US" sz="1400" dirty="0"/>
              <a:t>    </a:t>
            </a:r>
            <a:r>
              <a:rPr lang="en-US" sz="1400" dirty="0" err="1"/>
              <a:t>StructField</a:t>
            </a:r>
            <a:r>
              <a:rPr lang="en-US" sz="1400" dirty="0"/>
              <a:t>("gender", </a:t>
            </a:r>
            <a:r>
              <a:rPr lang="en-US" sz="1400" dirty="0" err="1"/>
              <a:t>StringType</a:t>
            </a:r>
            <a:r>
              <a:rPr lang="en-US" sz="1400" dirty="0"/>
              <a:t>(), True), \</a:t>
            </a:r>
          </a:p>
          <a:p>
            <a:pPr marL="0" indent="0">
              <a:buNone/>
            </a:pPr>
            <a:r>
              <a:rPr lang="en-US" sz="1400" dirty="0"/>
              <a:t>    </a:t>
            </a:r>
            <a:r>
              <a:rPr lang="en-US" sz="1400" dirty="0" err="1"/>
              <a:t>StructField</a:t>
            </a:r>
            <a:r>
              <a:rPr lang="en-US" sz="1400" dirty="0"/>
              <a:t>("salary", </a:t>
            </a:r>
            <a:r>
              <a:rPr lang="en-US" sz="1400" dirty="0" err="1"/>
              <a:t>IntegerType</a:t>
            </a:r>
            <a:r>
              <a:rPr lang="en-US" sz="1400" dirty="0"/>
              <a:t>(), True) \</a:t>
            </a:r>
          </a:p>
          <a:p>
            <a:pPr marL="0" indent="0">
              <a:buNone/>
            </a:pPr>
            <a:r>
              <a:rPr lang="en-US" sz="1400" dirty="0"/>
              <a:t>  ])</a:t>
            </a:r>
          </a:p>
          <a:p>
            <a:pPr marL="0" indent="0">
              <a:buNone/>
            </a:pPr>
            <a:r>
              <a:rPr lang="en-US" sz="1400" dirty="0"/>
              <a:t> </a:t>
            </a:r>
          </a:p>
          <a:p>
            <a:pPr marL="0" indent="0">
              <a:buNone/>
            </a:pPr>
            <a:r>
              <a:rPr lang="en-US" sz="1400" dirty="0"/>
              <a:t>df = </a:t>
            </a:r>
            <a:r>
              <a:rPr lang="en-US" sz="1400" dirty="0" err="1"/>
              <a:t>spark.createDataFrame</a:t>
            </a:r>
            <a:r>
              <a:rPr lang="en-US" sz="1400" dirty="0"/>
              <a:t>(data=data2,schema=schema)</a:t>
            </a:r>
          </a:p>
        </p:txBody>
      </p:sp>
      <p:sp>
        <p:nvSpPr>
          <p:cNvPr id="4" name="Footer Placeholder 3">
            <a:extLst>
              <a:ext uri="{FF2B5EF4-FFF2-40B4-BE49-F238E27FC236}">
                <a16:creationId xmlns:a16="http://schemas.microsoft.com/office/drawing/2014/main" id="{0ED36441-F9D4-BC4B-8B75-6F38EE71097D}"/>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09933581-6039-6E45-AB86-E1FEF812F431}"/>
              </a:ext>
            </a:extLst>
          </p:cNvPr>
          <p:cNvSpPr>
            <a:spLocks noGrp="1"/>
          </p:cNvSpPr>
          <p:nvPr>
            <p:ph type="sldNum" sz="quarter" idx="12"/>
          </p:nvPr>
        </p:nvSpPr>
        <p:spPr/>
        <p:txBody>
          <a:bodyPr/>
          <a:lstStyle/>
          <a:p>
            <a:fld id="{9AA7C465-8597-4488-B68C-958448427716}" type="slidenum">
              <a:rPr lang="en-US" smtClean="0"/>
              <a:t>53</a:t>
            </a:fld>
            <a:endParaRPr lang="en-US" dirty="0"/>
          </a:p>
        </p:txBody>
      </p:sp>
    </p:spTree>
    <p:extLst>
      <p:ext uri="{BB962C8B-B14F-4D97-AF65-F5344CB8AC3E}">
        <p14:creationId xmlns:p14="http://schemas.microsoft.com/office/powerpoint/2010/main" val="217954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3947-FF4E-CE4D-AE3A-712D362A2E17}"/>
              </a:ext>
            </a:extLst>
          </p:cNvPr>
          <p:cNvSpPr>
            <a:spLocks noGrp="1"/>
          </p:cNvSpPr>
          <p:nvPr>
            <p:ph type="title"/>
          </p:nvPr>
        </p:nvSpPr>
        <p:spPr/>
        <p:txBody>
          <a:bodyPr>
            <a:normAutofit fontScale="90000"/>
          </a:bodyPr>
          <a:lstStyle/>
          <a:p>
            <a:r>
              <a:rPr lang="en-US" dirty="0"/>
              <a:t>Creating </a:t>
            </a:r>
            <a:r>
              <a:rPr lang="en-US" dirty="0" err="1"/>
              <a:t>DataFrames</a:t>
            </a:r>
            <a:br>
              <a:rPr lang="en-US" dirty="0"/>
            </a:br>
            <a:r>
              <a:rPr lang="en-US" sz="2800" dirty="0"/>
              <a:t>The core structure for reading external data</a:t>
            </a:r>
            <a:endParaRPr lang="en-US" dirty="0"/>
          </a:p>
        </p:txBody>
      </p:sp>
      <p:sp>
        <p:nvSpPr>
          <p:cNvPr id="3" name="Content Placeholder 2">
            <a:extLst>
              <a:ext uri="{FF2B5EF4-FFF2-40B4-BE49-F238E27FC236}">
                <a16:creationId xmlns:a16="http://schemas.microsoft.com/office/drawing/2014/main" id="{15376B5D-ACDD-7E40-A101-43CA1DF6EB94}"/>
              </a:ext>
            </a:extLst>
          </p:cNvPr>
          <p:cNvSpPr>
            <a:spLocks noGrp="1"/>
          </p:cNvSpPr>
          <p:nvPr>
            <p:ph idx="1"/>
          </p:nvPr>
        </p:nvSpPr>
        <p:spPr/>
        <p:txBody>
          <a:bodyPr/>
          <a:lstStyle/>
          <a:p>
            <a:r>
              <a:rPr lang="en-US" sz="1800" dirty="0"/>
              <a:t>The foundation for reading external data into Spark is the </a:t>
            </a:r>
            <a:r>
              <a:rPr lang="en-US" sz="1800" dirty="0" err="1"/>
              <a:t>DataFrameReader</a:t>
            </a:r>
            <a:endParaRPr lang="en-US" sz="1800" dirty="0"/>
          </a:p>
          <a:p>
            <a:r>
              <a:rPr lang="en-US" sz="1800" dirty="0"/>
              <a:t>We access a </a:t>
            </a:r>
            <a:r>
              <a:rPr lang="en-US" sz="1800" dirty="0" err="1"/>
              <a:t>DataFrameReader</a:t>
            </a:r>
            <a:r>
              <a:rPr lang="en-US" sz="1800" dirty="0"/>
              <a:t> from the </a:t>
            </a:r>
            <a:r>
              <a:rPr lang="en-US" sz="1800" dirty="0" err="1"/>
              <a:t>SparkSession</a:t>
            </a:r>
            <a:r>
              <a:rPr lang="en-US" sz="1800" dirty="0"/>
              <a:t> via the read attribute</a:t>
            </a:r>
          </a:p>
          <a:p>
            <a:pPr marL="0" indent="0">
              <a:buNone/>
            </a:pPr>
            <a:r>
              <a:rPr lang="en-US" sz="1800" dirty="0"/>
              <a:t>	</a:t>
            </a:r>
            <a:r>
              <a:rPr lang="en-US" sz="1800" dirty="0" err="1"/>
              <a:t>spark.read</a:t>
            </a:r>
            <a:endParaRPr lang="en-US" sz="1800" dirty="0"/>
          </a:p>
          <a:p>
            <a:endParaRPr lang="en-US" sz="1800" dirty="0"/>
          </a:p>
          <a:p>
            <a:r>
              <a:rPr lang="en-US" sz="1800" dirty="0"/>
              <a:t>After we have a </a:t>
            </a:r>
            <a:r>
              <a:rPr lang="en-US" sz="1800" dirty="0" err="1"/>
              <a:t>DataFrame</a:t>
            </a:r>
            <a:r>
              <a:rPr lang="en-US" sz="1800" dirty="0"/>
              <a:t> reader, we specify several values:</a:t>
            </a:r>
          </a:p>
          <a:p>
            <a:pPr lvl="1"/>
            <a:r>
              <a:rPr lang="en-US" sz="1400" dirty="0"/>
              <a:t>The format (of the data to be read in, default is parquet)</a:t>
            </a:r>
          </a:p>
          <a:p>
            <a:pPr lvl="1"/>
            <a:r>
              <a:rPr lang="en-US" sz="1400" dirty="0"/>
              <a:t>The schema (if any, by which the data is described, default is none and Spark infers a schema)</a:t>
            </a:r>
          </a:p>
          <a:p>
            <a:pPr lvl="1"/>
            <a:r>
              <a:rPr lang="en-US" sz="1400" dirty="0"/>
              <a:t>The read mode (indicating how to handle malformed data, default is permissive)</a:t>
            </a:r>
          </a:p>
          <a:p>
            <a:pPr lvl="1"/>
            <a:r>
              <a:rPr lang="en-US" sz="1400" dirty="0"/>
              <a:t>A series of options</a:t>
            </a:r>
          </a:p>
          <a:p>
            <a:pPr marL="274320" lvl="1" indent="0">
              <a:buNone/>
            </a:pPr>
            <a:endParaRPr lang="en-US" sz="1400" dirty="0"/>
          </a:p>
          <a:p>
            <a:r>
              <a:rPr lang="en-US" sz="1800" dirty="0"/>
              <a:t>The format, options, and schema each return a </a:t>
            </a:r>
            <a:r>
              <a:rPr lang="en-US" sz="1800" dirty="0" err="1"/>
              <a:t>DataFrameReader</a:t>
            </a:r>
            <a:r>
              <a:rPr lang="en-US" sz="1800" dirty="0"/>
              <a:t> that can undergo further transformations</a:t>
            </a:r>
          </a:p>
          <a:p>
            <a:endParaRPr lang="en-US" sz="1800" dirty="0"/>
          </a:p>
          <a:p>
            <a:r>
              <a:rPr lang="en-US" sz="1800" dirty="0"/>
              <a:t>The general pattern for reading external data looks as follows</a:t>
            </a:r>
          </a:p>
          <a:p>
            <a:pPr marL="274320" lvl="1" indent="0">
              <a:buNone/>
            </a:pPr>
            <a:r>
              <a:rPr lang="en-US" sz="1600" dirty="0" err="1"/>
              <a:t>spark.format</a:t>
            </a:r>
            <a:r>
              <a:rPr lang="en-US" sz="1600" dirty="0"/>
              <a:t>(…).option(“key1”, “value1”).option(”key2”, “value2”).schema(…).load(…)</a:t>
            </a:r>
          </a:p>
        </p:txBody>
      </p:sp>
      <p:sp>
        <p:nvSpPr>
          <p:cNvPr id="4" name="Footer Placeholder 3">
            <a:extLst>
              <a:ext uri="{FF2B5EF4-FFF2-40B4-BE49-F238E27FC236}">
                <a16:creationId xmlns:a16="http://schemas.microsoft.com/office/drawing/2014/main" id="{0ED36441-F9D4-BC4B-8B75-6F38EE71097D}"/>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09933581-6039-6E45-AB86-E1FEF812F431}"/>
              </a:ext>
            </a:extLst>
          </p:cNvPr>
          <p:cNvSpPr>
            <a:spLocks noGrp="1"/>
          </p:cNvSpPr>
          <p:nvPr>
            <p:ph type="sldNum" sz="quarter" idx="12"/>
          </p:nvPr>
        </p:nvSpPr>
        <p:spPr/>
        <p:txBody>
          <a:bodyPr/>
          <a:lstStyle/>
          <a:p>
            <a:fld id="{9AA7C465-8597-4488-B68C-958448427716}" type="slidenum">
              <a:rPr lang="en-US" smtClean="0"/>
              <a:t>54</a:t>
            </a:fld>
            <a:endParaRPr lang="en-US" dirty="0"/>
          </a:p>
        </p:txBody>
      </p:sp>
    </p:spTree>
    <p:extLst>
      <p:ext uri="{BB962C8B-B14F-4D97-AF65-F5344CB8AC3E}">
        <p14:creationId xmlns:p14="http://schemas.microsoft.com/office/powerpoint/2010/main" val="3435302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3947-FF4E-CE4D-AE3A-712D362A2E17}"/>
              </a:ext>
            </a:extLst>
          </p:cNvPr>
          <p:cNvSpPr>
            <a:spLocks noGrp="1"/>
          </p:cNvSpPr>
          <p:nvPr>
            <p:ph type="title"/>
          </p:nvPr>
        </p:nvSpPr>
        <p:spPr/>
        <p:txBody>
          <a:bodyPr>
            <a:normAutofit fontScale="90000"/>
          </a:bodyPr>
          <a:lstStyle/>
          <a:p>
            <a:r>
              <a:rPr lang="en-US" dirty="0"/>
              <a:t>Creating </a:t>
            </a:r>
            <a:r>
              <a:rPr lang="en-US" dirty="0" err="1"/>
              <a:t>DataFrames</a:t>
            </a:r>
            <a:br>
              <a:rPr lang="en-US" dirty="0"/>
            </a:br>
            <a:r>
              <a:rPr lang="en-US" sz="2800" dirty="0"/>
              <a:t>The core structure for reading external data</a:t>
            </a:r>
            <a:endParaRPr lang="en-US" dirty="0"/>
          </a:p>
        </p:txBody>
      </p:sp>
      <p:sp>
        <p:nvSpPr>
          <p:cNvPr id="3" name="Content Placeholder 2">
            <a:extLst>
              <a:ext uri="{FF2B5EF4-FFF2-40B4-BE49-F238E27FC236}">
                <a16:creationId xmlns:a16="http://schemas.microsoft.com/office/drawing/2014/main" id="{15376B5D-ACDD-7E40-A101-43CA1DF6EB94}"/>
              </a:ext>
            </a:extLst>
          </p:cNvPr>
          <p:cNvSpPr>
            <a:spLocks noGrp="1"/>
          </p:cNvSpPr>
          <p:nvPr>
            <p:ph idx="1"/>
          </p:nvPr>
        </p:nvSpPr>
        <p:spPr/>
        <p:txBody>
          <a:bodyPr/>
          <a:lstStyle/>
          <a:p>
            <a:r>
              <a:rPr lang="en-US" sz="1800" dirty="0"/>
              <a:t>As an example for reading in a csv file</a:t>
            </a:r>
          </a:p>
          <a:p>
            <a:endParaRPr lang="en-US" sz="1800" dirty="0"/>
          </a:p>
          <a:p>
            <a:pPr marL="0" indent="0">
              <a:buNone/>
            </a:pPr>
            <a:r>
              <a:rPr lang="en-US" sz="1800" dirty="0"/>
              <a:t>spark. \</a:t>
            </a:r>
          </a:p>
          <a:p>
            <a:pPr marL="0" indent="0">
              <a:buNone/>
            </a:pPr>
            <a:r>
              <a:rPr lang="en-US" sz="1800" dirty="0"/>
              <a:t>	</a:t>
            </a:r>
            <a:r>
              <a:rPr lang="en-US" sz="1800" dirty="0" err="1"/>
              <a:t>read.format</a:t>
            </a:r>
            <a:r>
              <a:rPr lang="en-US" sz="1800" dirty="0"/>
              <a:t>(“csv”) \</a:t>
            </a:r>
          </a:p>
          <a:p>
            <a:pPr marL="0" indent="0">
              <a:buNone/>
            </a:pPr>
            <a:r>
              <a:rPr lang="en-US" sz="1800" dirty="0"/>
              <a:t>	.option(“mode”, “FAILFAST”) \</a:t>
            </a:r>
          </a:p>
          <a:p>
            <a:pPr marL="0" indent="0">
              <a:buNone/>
            </a:pPr>
            <a:r>
              <a:rPr lang="en-US" sz="1800" dirty="0"/>
              <a:t>	.option(“header”, True) \</a:t>
            </a:r>
          </a:p>
          <a:p>
            <a:pPr marL="0" indent="0">
              <a:buNone/>
            </a:pPr>
            <a:r>
              <a:rPr lang="en-US" sz="1800" dirty="0"/>
              <a:t>	.schema(</a:t>
            </a:r>
            <a:r>
              <a:rPr lang="en-US" sz="1800" dirty="0" err="1"/>
              <a:t>someSchema</a:t>
            </a:r>
            <a:r>
              <a:rPr lang="en-US" sz="1800" dirty="0"/>
              <a:t>) \</a:t>
            </a:r>
          </a:p>
          <a:p>
            <a:pPr marL="0" indent="0">
              <a:buNone/>
            </a:pPr>
            <a:r>
              <a:rPr lang="en-US" sz="1800" dirty="0"/>
              <a:t>	.load(</a:t>
            </a:r>
            <a:r>
              <a:rPr lang="en-US" sz="1600" dirty="0"/>
              <a:t>“</a:t>
            </a:r>
            <a:r>
              <a:rPr lang="en-US" sz="1600" dirty="0" err="1"/>
              <a:t>hdfs</a:t>
            </a:r>
            <a:r>
              <a:rPr lang="en-US" sz="1600" dirty="0"/>
              <a:t>://user/</a:t>
            </a:r>
            <a:r>
              <a:rPr lang="en-US" sz="1600" dirty="0" err="1"/>
              <a:t>hadoop</a:t>
            </a:r>
            <a:r>
              <a:rPr lang="en-US" sz="1600" dirty="0"/>
              <a:t>/</a:t>
            </a:r>
            <a:r>
              <a:rPr lang="en-US" sz="1600" dirty="0" err="1"/>
              <a:t>somefile.csv</a:t>
            </a:r>
            <a:r>
              <a:rPr lang="en-US" sz="1600" dirty="0"/>
              <a:t>”)</a:t>
            </a:r>
          </a:p>
          <a:p>
            <a:pPr marL="0" indent="0">
              <a:buNone/>
            </a:pPr>
            <a:endParaRPr lang="en-US" sz="1600" dirty="0"/>
          </a:p>
          <a:p>
            <a:r>
              <a:rPr lang="en-US" sz="1600" dirty="0"/>
              <a:t>But there are shorthand way that are generally used to read in data having common formats, which we will use going forward, for example:</a:t>
            </a:r>
          </a:p>
          <a:p>
            <a:endParaRPr lang="en-US" sz="1600" dirty="0"/>
          </a:p>
          <a:p>
            <a:pPr marL="0" indent="0">
              <a:buNone/>
            </a:pPr>
            <a:r>
              <a:rPr lang="en-US" sz="1600" dirty="0"/>
              <a:t>      </a:t>
            </a:r>
            <a:r>
              <a:rPr lang="en-US" sz="1600" dirty="0" err="1"/>
              <a:t>someSchema</a:t>
            </a:r>
            <a:r>
              <a:rPr lang="en-US" sz="1600" dirty="0"/>
              <a:t> = …</a:t>
            </a:r>
          </a:p>
          <a:p>
            <a:pPr marL="274320" lvl="1" indent="0">
              <a:buNone/>
            </a:pPr>
            <a:r>
              <a:rPr lang="en-US" sz="1600" dirty="0"/>
              <a:t> </a:t>
            </a:r>
            <a:r>
              <a:rPr lang="en-US" sz="1600" dirty="0" err="1"/>
              <a:t>spark.read.csv</a:t>
            </a:r>
            <a:r>
              <a:rPr lang="en-US" sz="1600" dirty="0"/>
              <a:t>(“</a:t>
            </a:r>
            <a:r>
              <a:rPr lang="en-US" sz="1600" dirty="0" err="1"/>
              <a:t>hdfs</a:t>
            </a:r>
            <a:r>
              <a:rPr lang="en-US" sz="1600" dirty="0"/>
              <a:t>:///path/to/file”, schema=</a:t>
            </a:r>
            <a:r>
              <a:rPr lang="en-US" sz="1600" dirty="0" err="1"/>
              <a:t>someSchema</a:t>
            </a:r>
            <a:r>
              <a:rPr lang="en-US" sz="1600" dirty="0"/>
              <a:t>, </a:t>
            </a:r>
            <a:r>
              <a:rPr lang="en-US" sz="1600" dirty="0" err="1"/>
              <a:t>sep</a:t>
            </a:r>
            <a:r>
              <a:rPr lang="en-US" sz="1600" dirty="0"/>
              <a:t>=‘:’)</a:t>
            </a:r>
            <a:endParaRPr lang="en-US" sz="1200" dirty="0"/>
          </a:p>
        </p:txBody>
      </p:sp>
      <p:sp>
        <p:nvSpPr>
          <p:cNvPr id="4" name="Footer Placeholder 3">
            <a:extLst>
              <a:ext uri="{FF2B5EF4-FFF2-40B4-BE49-F238E27FC236}">
                <a16:creationId xmlns:a16="http://schemas.microsoft.com/office/drawing/2014/main" id="{0ED36441-F9D4-BC4B-8B75-6F38EE71097D}"/>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09933581-6039-6E45-AB86-E1FEF812F431}"/>
              </a:ext>
            </a:extLst>
          </p:cNvPr>
          <p:cNvSpPr>
            <a:spLocks noGrp="1"/>
          </p:cNvSpPr>
          <p:nvPr>
            <p:ph type="sldNum" sz="quarter" idx="12"/>
          </p:nvPr>
        </p:nvSpPr>
        <p:spPr/>
        <p:txBody>
          <a:bodyPr/>
          <a:lstStyle/>
          <a:p>
            <a:fld id="{9AA7C465-8597-4488-B68C-958448427716}" type="slidenum">
              <a:rPr lang="en-US" smtClean="0"/>
              <a:t>55</a:t>
            </a:fld>
            <a:endParaRPr lang="en-US" dirty="0"/>
          </a:p>
        </p:txBody>
      </p:sp>
    </p:spTree>
    <p:extLst>
      <p:ext uri="{BB962C8B-B14F-4D97-AF65-F5344CB8AC3E}">
        <p14:creationId xmlns:p14="http://schemas.microsoft.com/office/powerpoint/2010/main" val="3391693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t>
            </a:r>
            <a:r>
              <a:rPr lang="en-US" dirty="0" err="1"/>
              <a:t>DataFrames</a:t>
            </a:r>
            <a:r>
              <a:rPr lang="en-US" dirty="0"/>
              <a:t> from Files</a:t>
            </a:r>
          </a:p>
        </p:txBody>
      </p:sp>
      <p:sp>
        <p:nvSpPr>
          <p:cNvPr id="3" name="Content Placeholder 2"/>
          <p:cNvSpPr>
            <a:spLocks noGrp="1"/>
          </p:cNvSpPr>
          <p:nvPr>
            <p:ph idx="1"/>
          </p:nvPr>
        </p:nvSpPr>
        <p:spPr/>
        <p:txBody>
          <a:bodyPr/>
          <a:lstStyle/>
          <a:p>
            <a:r>
              <a:rPr lang="en-US" dirty="0"/>
              <a:t>Version 1.4 of Spark introduced a new interface used to load </a:t>
            </a:r>
            <a:r>
              <a:rPr lang="en-US" dirty="0" err="1"/>
              <a:t>DataFrames</a:t>
            </a:r>
            <a:r>
              <a:rPr lang="en-US" dirty="0"/>
              <a:t> from external storage systems</a:t>
            </a:r>
          </a:p>
          <a:p>
            <a:r>
              <a:rPr lang="en-US" dirty="0"/>
              <a:t>This interface is provided through the </a:t>
            </a:r>
            <a:r>
              <a:rPr lang="en-US" dirty="0" err="1"/>
              <a:t>DataFrameReader</a:t>
            </a:r>
            <a:r>
              <a:rPr lang="en-US" dirty="0"/>
              <a:t> class</a:t>
            </a:r>
          </a:p>
          <a:p>
            <a:r>
              <a:rPr lang="en-US" dirty="0"/>
              <a:t>The </a:t>
            </a:r>
            <a:r>
              <a:rPr lang="en-US" dirty="0" err="1"/>
              <a:t>DataFrameReader</a:t>
            </a:r>
            <a:r>
              <a:rPr lang="en-US" dirty="0"/>
              <a:t> interface is accessed using the </a:t>
            </a:r>
            <a:r>
              <a:rPr lang="en-US" dirty="0" err="1"/>
              <a:t>SparkSession.read</a:t>
            </a:r>
            <a:r>
              <a:rPr lang="en-US" dirty="0"/>
              <a:t>() function</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56</a:t>
            </a:fld>
            <a:endParaRPr lang="en-US" dirty="0"/>
          </a:p>
        </p:txBody>
      </p:sp>
    </p:spTree>
    <p:extLst>
      <p:ext uri="{BB962C8B-B14F-4D97-AF65-F5344CB8AC3E}">
        <p14:creationId xmlns:p14="http://schemas.microsoft.com/office/powerpoint/2010/main" val="146541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SparkSession</a:t>
            </a:r>
            <a:br>
              <a:rPr lang="en-US" dirty="0"/>
            </a:br>
            <a:r>
              <a:rPr lang="en-US" dirty="0"/>
              <a:t>read()</a:t>
            </a:r>
          </a:p>
        </p:txBody>
      </p:sp>
      <p:sp>
        <p:nvSpPr>
          <p:cNvPr id="3" name="Content Placeholder 2"/>
          <p:cNvSpPr>
            <a:spLocks noGrp="1"/>
          </p:cNvSpPr>
          <p:nvPr>
            <p:ph idx="1"/>
          </p:nvPr>
        </p:nvSpPr>
        <p:spPr/>
        <p:txBody>
          <a:bodyPr/>
          <a:lstStyle/>
          <a:p>
            <a:r>
              <a:rPr lang="en-US" dirty="0"/>
              <a:t>Returns a </a:t>
            </a:r>
            <a:r>
              <a:rPr lang="en-US" dirty="0" err="1"/>
              <a:t>DataFrameReader</a:t>
            </a:r>
            <a:r>
              <a:rPr lang="en-US" dirty="0"/>
              <a:t> that can be used to read data in as a </a:t>
            </a:r>
            <a:r>
              <a:rPr lang="en-US" dirty="0" err="1"/>
              <a:t>DataFrame</a:t>
            </a:r>
            <a:r>
              <a:rPr lang="en-US" dirty="0"/>
              <a:t>.</a:t>
            </a:r>
          </a:p>
          <a:p>
            <a:endParaRPr lang="en-US" dirty="0"/>
          </a:p>
          <a:p>
            <a:r>
              <a:rPr lang="en-US" dirty="0"/>
              <a:t>Returns:	</a:t>
            </a:r>
            <a:r>
              <a:rPr lang="en-US" dirty="0" err="1"/>
              <a:t>DataFrameReader</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57</a:t>
            </a:fld>
            <a:endParaRPr lang="en-US" dirty="0"/>
          </a:p>
        </p:txBody>
      </p:sp>
    </p:spTree>
    <p:extLst>
      <p:ext uri="{BB962C8B-B14F-4D97-AF65-F5344CB8AC3E}">
        <p14:creationId xmlns:p14="http://schemas.microsoft.com/office/powerpoint/2010/main" val="32704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DataFrameReader</a:t>
            </a:r>
            <a:br>
              <a:rPr lang="en-US" dirty="0"/>
            </a:br>
            <a:r>
              <a:rPr lang="en-US" sz="3600" dirty="0" err="1"/>
              <a:t>json</a:t>
            </a:r>
            <a:r>
              <a:rPr lang="en-US" sz="3600" dirty="0"/>
              <a:t>(path, schema=None)</a:t>
            </a:r>
          </a:p>
        </p:txBody>
      </p:sp>
      <p:sp>
        <p:nvSpPr>
          <p:cNvPr id="3" name="Content Placeholder 2"/>
          <p:cNvSpPr>
            <a:spLocks noGrp="1"/>
          </p:cNvSpPr>
          <p:nvPr>
            <p:ph idx="1"/>
          </p:nvPr>
        </p:nvSpPr>
        <p:spPr/>
        <p:txBody>
          <a:bodyPr>
            <a:normAutofit fontScale="92500" lnSpcReduction="20000"/>
          </a:bodyPr>
          <a:lstStyle/>
          <a:p>
            <a:r>
              <a:rPr lang="en-US" dirty="0"/>
              <a:t>Loads a JSON file (one object per line) or an RDD of Strings storing JSON objects (one object per record) and returns the result as a :</a:t>
            </a:r>
            <a:r>
              <a:rPr lang="en-US" dirty="0" err="1"/>
              <a:t>class`DataFrame</a:t>
            </a:r>
            <a:r>
              <a:rPr lang="en-US" dirty="0"/>
              <a:t>`</a:t>
            </a:r>
          </a:p>
          <a:p>
            <a:r>
              <a:rPr lang="en-US" dirty="0"/>
              <a:t>JSON is a common, standard, human-readable serialization (or wire transfer) format that is often used in web service responses</a:t>
            </a:r>
          </a:p>
          <a:p>
            <a:endParaRPr lang="en-US" dirty="0"/>
          </a:p>
          <a:p>
            <a:r>
              <a:rPr lang="en-US" dirty="0"/>
              <a:t>Parameters:	</a:t>
            </a:r>
          </a:p>
          <a:p>
            <a:pPr lvl="1"/>
            <a:r>
              <a:rPr lang="en-US" dirty="0"/>
              <a:t>path – string represents path to the JSON dataset, or RDD of Strings storing JSON objects.</a:t>
            </a:r>
          </a:p>
          <a:p>
            <a:pPr lvl="1"/>
            <a:r>
              <a:rPr lang="en-US" dirty="0"/>
              <a:t>schema – an optional </a:t>
            </a:r>
            <a:r>
              <a:rPr lang="en-US" dirty="0" err="1"/>
              <a:t>StructType</a:t>
            </a:r>
            <a:r>
              <a:rPr lang="en-US" dirty="0"/>
              <a:t> for the input schema</a:t>
            </a:r>
          </a:p>
          <a:p>
            <a:pPr lvl="1"/>
            <a:r>
              <a:rPr lang="en-US" dirty="0"/>
              <a:t>If the schema parameter is not specified, this function goes through the input once to determine the input schema.</a:t>
            </a:r>
          </a:p>
          <a:p>
            <a:pPr lvl="1"/>
            <a:endParaRPr lang="en-US" dirty="0"/>
          </a:p>
          <a:p>
            <a:r>
              <a:rPr lang="en-US" dirty="0"/>
              <a:t>Example</a:t>
            </a:r>
          </a:p>
          <a:p>
            <a:pPr marL="274320" lvl="1" indent="0">
              <a:buNone/>
            </a:pPr>
            <a:r>
              <a:rPr lang="en-US" dirty="0"/>
              <a:t>df1 = </a:t>
            </a:r>
            <a:r>
              <a:rPr lang="en-US" dirty="0" err="1"/>
              <a:t>spark.read.json</a:t>
            </a:r>
            <a:r>
              <a:rPr lang="en-US" dirty="0"/>
              <a:t>(‘</a:t>
            </a:r>
            <a:r>
              <a:rPr lang="en-US" dirty="0" err="1"/>
              <a:t>hdfs</a:t>
            </a:r>
            <a:r>
              <a:rPr lang="en-US" dirty="0"/>
              <a:t>:///user/</a:t>
            </a:r>
            <a:r>
              <a:rPr lang="sk-SK" dirty="0"/>
              <a:t>CSP554</a:t>
            </a:r>
            <a:r>
              <a:rPr lang="en-US" dirty="0"/>
              <a:t>prof/</a:t>
            </a:r>
            <a:r>
              <a:rPr lang="en-US" dirty="0" err="1"/>
              <a:t>people.json</a:t>
            </a:r>
            <a:r>
              <a:rPr lang="en-US"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58</a:t>
            </a:fld>
            <a:endParaRPr lang="en-US" dirty="0"/>
          </a:p>
        </p:txBody>
      </p:sp>
    </p:spTree>
    <p:extLst>
      <p:ext uri="{BB962C8B-B14F-4D97-AF65-F5344CB8AC3E}">
        <p14:creationId xmlns:p14="http://schemas.microsoft.com/office/powerpoint/2010/main" val="1385590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DataFrameReader</a:t>
            </a:r>
            <a:br>
              <a:rPr lang="en-US" dirty="0"/>
            </a:br>
            <a:r>
              <a:rPr lang="en-US" sz="3100" dirty="0"/>
              <a:t>text(paths)</a:t>
            </a:r>
          </a:p>
        </p:txBody>
      </p:sp>
      <p:sp>
        <p:nvSpPr>
          <p:cNvPr id="3" name="Content Placeholder 2"/>
          <p:cNvSpPr>
            <a:spLocks noGrp="1"/>
          </p:cNvSpPr>
          <p:nvPr>
            <p:ph idx="1"/>
          </p:nvPr>
        </p:nvSpPr>
        <p:spPr/>
        <p:txBody>
          <a:bodyPr>
            <a:normAutofit/>
          </a:bodyPr>
          <a:lstStyle/>
          <a:p>
            <a:r>
              <a:rPr lang="en-US" dirty="0"/>
              <a:t>Loads a text file and returns a </a:t>
            </a:r>
            <a:r>
              <a:rPr lang="en-US" dirty="0" err="1"/>
              <a:t>DataFrame</a:t>
            </a:r>
            <a:r>
              <a:rPr lang="en-US" dirty="0"/>
              <a:t> with a single string column named “value”</a:t>
            </a:r>
          </a:p>
          <a:p>
            <a:r>
              <a:rPr lang="en-US" dirty="0"/>
              <a:t>Each line in the text file is a new row in the resulting </a:t>
            </a:r>
            <a:r>
              <a:rPr lang="en-US" dirty="0" err="1"/>
              <a:t>DataFrame</a:t>
            </a:r>
            <a:r>
              <a:rPr lang="en-US" dirty="0"/>
              <a:t>.</a:t>
            </a:r>
          </a:p>
          <a:p>
            <a:endParaRPr lang="en-US" dirty="0"/>
          </a:p>
          <a:p>
            <a:r>
              <a:rPr lang="en-US" dirty="0"/>
              <a:t>Parameters:	</a:t>
            </a:r>
          </a:p>
          <a:p>
            <a:pPr lvl="1"/>
            <a:r>
              <a:rPr lang="en-US" dirty="0"/>
              <a:t>paths – string, or list of strings, for input path(s).</a:t>
            </a:r>
          </a:p>
          <a:p>
            <a:pPr lvl="1"/>
            <a:endParaRPr lang="en-US" dirty="0"/>
          </a:p>
          <a:p>
            <a:r>
              <a:rPr lang="en-US" dirty="0"/>
              <a:t>Example</a:t>
            </a:r>
          </a:p>
          <a:p>
            <a:pPr marL="274320" lvl="1" indent="0">
              <a:buNone/>
            </a:pPr>
            <a:r>
              <a:rPr lang="en-US" dirty="0" err="1"/>
              <a:t>df</a:t>
            </a:r>
            <a:r>
              <a:rPr lang="en-US" dirty="0"/>
              <a:t> = </a:t>
            </a:r>
            <a:r>
              <a:rPr lang="en-US" dirty="0" err="1"/>
              <a:t>spark.read.text</a:t>
            </a:r>
            <a:r>
              <a:rPr lang="en-US" dirty="0"/>
              <a:t>('python/</a:t>
            </a:r>
            <a:r>
              <a:rPr lang="en-US" dirty="0" err="1"/>
              <a:t>test_support</a:t>
            </a:r>
            <a:r>
              <a:rPr lang="en-US" dirty="0"/>
              <a:t>/</a:t>
            </a:r>
            <a:r>
              <a:rPr lang="en-US" dirty="0" err="1"/>
              <a:t>sql</a:t>
            </a:r>
            <a:r>
              <a:rPr lang="en-US" dirty="0"/>
              <a:t>/text-test.txt')</a:t>
            </a:r>
          </a:p>
          <a:p>
            <a:pPr marL="274320" lvl="1" indent="0">
              <a:buNone/>
            </a:pPr>
            <a:r>
              <a:rPr lang="en-US" dirty="0" err="1"/>
              <a:t>df.collect</a:t>
            </a:r>
            <a:r>
              <a:rPr lang="en-US" dirty="0"/>
              <a:t>()</a:t>
            </a:r>
          </a:p>
          <a:p>
            <a:pPr marL="274320" lvl="1" indent="0">
              <a:buNone/>
            </a:pPr>
            <a:r>
              <a:rPr lang="en-US" b="1" dirty="0"/>
              <a:t>[Row(value=</a:t>
            </a:r>
            <a:r>
              <a:rPr lang="en-US" b="1" dirty="0" err="1"/>
              <a:t>u'hello</a:t>
            </a:r>
            <a:r>
              <a:rPr lang="en-US" b="1" dirty="0"/>
              <a:t>'), Row(value=</a:t>
            </a:r>
            <a:r>
              <a:rPr lang="en-US" b="1" dirty="0" err="1"/>
              <a:t>u'this</a:t>
            </a:r>
            <a:r>
              <a:rPr lang="en-US" b="1"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59</a:t>
            </a:fld>
            <a:endParaRPr lang="en-US" dirty="0"/>
          </a:p>
        </p:txBody>
      </p:sp>
    </p:spTree>
    <p:extLst>
      <p:ext uri="{BB962C8B-B14F-4D97-AF65-F5344CB8AC3E}">
        <p14:creationId xmlns:p14="http://schemas.microsoft.com/office/powerpoint/2010/main" val="413940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3D04-0BDE-3C45-B20D-72571157CFFC}"/>
              </a:ext>
            </a:extLst>
          </p:cNvPr>
          <p:cNvSpPr>
            <a:spLocks noGrp="1"/>
          </p:cNvSpPr>
          <p:nvPr>
            <p:ph type="title"/>
          </p:nvPr>
        </p:nvSpPr>
        <p:spPr/>
        <p:txBody>
          <a:bodyPr/>
          <a:lstStyle/>
          <a:p>
            <a:r>
              <a:rPr lang="en-US" dirty="0" err="1"/>
              <a:t>DataFrames</a:t>
            </a:r>
            <a:r>
              <a:rPr lang="en-US" dirty="0"/>
              <a:t>: A Quick Overview</a:t>
            </a:r>
          </a:p>
        </p:txBody>
      </p:sp>
      <p:sp>
        <p:nvSpPr>
          <p:cNvPr id="3" name="Content Placeholder 2">
            <a:extLst>
              <a:ext uri="{FF2B5EF4-FFF2-40B4-BE49-F238E27FC236}">
                <a16:creationId xmlns:a16="http://schemas.microsoft.com/office/drawing/2014/main" id="{241813E1-E511-B94E-B735-07BBCB79D961}"/>
              </a:ext>
            </a:extLst>
          </p:cNvPr>
          <p:cNvSpPr>
            <a:spLocks noGrp="1"/>
          </p:cNvSpPr>
          <p:nvPr>
            <p:ph idx="1"/>
          </p:nvPr>
        </p:nvSpPr>
        <p:spPr>
          <a:xfrm>
            <a:off x="457200" y="1600200"/>
            <a:ext cx="3581400" cy="4876800"/>
          </a:xfrm>
        </p:spPr>
        <p:txBody>
          <a:bodyPr>
            <a:normAutofit lnSpcReduction="10000"/>
          </a:bodyPr>
          <a:lstStyle/>
          <a:p>
            <a:r>
              <a:rPr lang="en-US" sz="1800" dirty="0"/>
              <a:t>A </a:t>
            </a:r>
            <a:r>
              <a:rPr lang="en-US" sz="1800" dirty="0" err="1"/>
              <a:t>DataFrame</a:t>
            </a:r>
            <a:r>
              <a:rPr lang="en-US" sz="1800" dirty="0"/>
              <a:t> is the most common Structured API and simply represents a table of data with rows and columns</a:t>
            </a:r>
          </a:p>
          <a:p>
            <a:r>
              <a:rPr lang="en-US" sz="1800" dirty="0"/>
              <a:t>The list of columns and the types in those columns are the </a:t>
            </a:r>
            <a:r>
              <a:rPr lang="en-US" sz="1800" dirty="0" err="1"/>
              <a:t>DataFrame</a:t>
            </a:r>
            <a:r>
              <a:rPr lang="en-US" sz="1800" dirty="0"/>
              <a:t> schema</a:t>
            </a:r>
          </a:p>
          <a:p>
            <a:r>
              <a:rPr lang="en-US" sz="1800" dirty="0"/>
              <a:t>A simple analogy would be a spreadsheet with named columns. </a:t>
            </a:r>
          </a:p>
          <a:p>
            <a:r>
              <a:rPr lang="en-US" sz="1800" dirty="0"/>
              <a:t>The fundamental difference is that while spreadsheet data sits on one computer in one specific location, a Spark </a:t>
            </a:r>
            <a:r>
              <a:rPr lang="en-US" sz="1800" dirty="0" err="1"/>
              <a:t>DataFrame</a:t>
            </a:r>
            <a:r>
              <a:rPr lang="en-US" sz="1800" dirty="0"/>
              <a:t> represents data that can span thousands of computers</a:t>
            </a:r>
          </a:p>
        </p:txBody>
      </p:sp>
      <p:sp>
        <p:nvSpPr>
          <p:cNvPr id="4" name="Footer Placeholder 3">
            <a:extLst>
              <a:ext uri="{FF2B5EF4-FFF2-40B4-BE49-F238E27FC236}">
                <a16:creationId xmlns:a16="http://schemas.microsoft.com/office/drawing/2014/main" id="{07D6203F-1261-D347-A6FD-DBE9D7D48AA5}"/>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8B0CA23E-A493-D848-8E81-1231FE316E76}"/>
              </a:ext>
            </a:extLst>
          </p:cNvPr>
          <p:cNvSpPr>
            <a:spLocks noGrp="1"/>
          </p:cNvSpPr>
          <p:nvPr>
            <p:ph type="sldNum" sz="quarter" idx="12"/>
          </p:nvPr>
        </p:nvSpPr>
        <p:spPr/>
        <p:txBody>
          <a:bodyPr/>
          <a:lstStyle/>
          <a:p>
            <a:fld id="{9AA7C465-8597-4488-B68C-958448427716}" type="slidenum">
              <a:rPr lang="en-US" smtClean="0"/>
              <a:t>6</a:t>
            </a:fld>
            <a:endParaRPr lang="en-US" dirty="0"/>
          </a:p>
        </p:txBody>
      </p:sp>
      <p:pic>
        <p:nvPicPr>
          <p:cNvPr id="6" name="Picture 5">
            <a:extLst>
              <a:ext uri="{FF2B5EF4-FFF2-40B4-BE49-F238E27FC236}">
                <a16:creationId xmlns:a16="http://schemas.microsoft.com/office/drawing/2014/main" id="{C2BDC6BB-F46A-3F4F-B479-038D3ACB70E8}"/>
              </a:ext>
            </a:extLst>
          </p:cNvPr>
          <p:cNvPicPr>
            <a:picLocks noChangeAspect="1"/>
          </p:cNvPicPr>
          <p:nvPr/>
        </p:nvPicPr>
        <p:blipFill>
          <a:blip r:embed="rId2"/>
          <a:stretch>
            <a:fillRect/>
          </a:stretch>
        </p:blipFill>
        <p:spPr>
          <a:xfrm>
            <a:off x="3892269" y="2514600"/>
            <a:ext cx="4946931" cy="2133600"/>
          </a:xfrm>
          <a:prstGeom prst="rect">
            <a:avLst/>
          </a:prstGeom>
        </p:spPr>
      </p:pic>
    </p:spTree>
    <p:extLst>
      <p:ext uri="{BB962C8B-B14F-4D97-AF65-F5344CB8AC3E}">
        <p14:creationId xmlns:p14="http://schemas.microsoft.com/office/powerpoint/2010/main" val="2400110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DataFrameReader</a:t>
            </a:r>
            <a:br>
              <a:rPr lang="en-US" dirty="0"/>
            </a:br>
            <a:r>
              <a:rPr lang="en-US" sz="3100" dirty="0"/>
              <a:t>Other File Types</a:t>
            </a:r>
          </a:p>
        </p:txBody>
      </p:sp>
      <p:sp>
        <p:nvSpPr>
          <p:cNvPr id="3" name="Content Placeholder 2"/>
          <p:cNvSpPr>
            <a:spLocks noGrp="1"/>
          </p:cNvSpPr>
          <p:nvPr>
            <p:ph idx="1"/>
          </p:nvPr>
        </p:nvSpPr>
        <p:spPr/>
        <p:txBody>
          <a:bodyPr/>
          <a:lstStyle/>
          <a:p>
            <a:r>
              <a:rPr lang="en-US" dirty="0"/>
              <a:t>parquet(</a:t>
            </a:r>
            <a:r>
              <a:rPr lang="en-US" i="1" dirty="0"/>
              <a:t>*paths</a:t>
            </a:r>
            <a:r>
              <a:rPr lang="en-US" dirty="0"/>
              <a:t>)</a:t>
            </a:r>
          </a:p>
          <a:p>
            <a:pPr lvl="1"/>
            <a:r>
              <a:rPr lang="en-US" dirty="0"/>
              <a:t>Loads a Parquet file, returning the result as a </a:t>
            </a:r>
            <a:r>
              <a:rPr lang="en-US" dirty="0" err="1"/>
              <a:t>DataFrame</a:t>
            </a:r>
            <a:endParaRPr lang="en-US" dirty="0"/>
          </a:p>
          <a:p>
            <a:r>
              <a:rPr lang="en-US" dirty="0"/>
              <a:t>orc(</a:t>
            </a:r>
            <a:r>
              <a:rPr lang="en-US" i="1" dirty="0"/>
              <a:t>path</a:t>
            </a:r>
            <a:r>
              <a:rPr lang="en-US" dirty="0"/>
              <a:t>)</a:t>
            </a:r>
          </a:p>
          <a:p>
            <a:pPr lvl="1"/>
            <a:r>
              <a:rPr lang="en-US" dirty="0"/>
              <a:t>Loads an ORC file, returning the result as a </a:t>
            </a:r>
            <a:r>
              <a:rPr lang="en-US" dirty="0" err="1"/>
              <a:t>DataFrame</a:t>
            </a:r>
            <a:endParaRPr lang="en-US" dirty="0"/>
          </a:p>
          <a:p>
            <a:pPr lvl="1"/>
            <a:r>
              <a:rPr lang="en-US" dirty="0"/>
              <a:t>Note: Currently ORC support is only available together with </a:t>
            </a:r>
            <a:r>
              <a:rPr lang="en-US" dirty="0" err="1"/>
              <a:t>HiveContext</a:t>
            </a:r>
            <a:endParaRPr lang="en-US" dirty="0"/>
          </a:p>
          <a:p>
            <a:r>
              <a:rPr lang="en-US" dirty="0" err="1"/>
              <a:t>jdbc</a:t>
            </a:r>
            <a:r>
              <a:rPr lang="en-US" dirty="0"/>
              <a:t>(…)</a:t>
            </a:r>
          </a:p>
          <a:p>
            <a:pPr lvl="1"/>
            <a:r>
              <a:rPr lang="en-US" dirty="0"/>
              <a:t>Construct a </a:t>
            </a:r>
            <a:r>
              <a:rPr lang="en-US" dirty="0" err="1"/>
              <a:t>DataFrame</a:t>
            </a:r>
            <a:r>
              <a:rPr lang="en-US" dirty="0"/>
              <a:t> representing the database table accessible via JDBC URL </a:t>
            </a:r>
            <a:r>
              <a:rPr lang="en-US" i="1" dirty="0" err="1"/>
              <a:t>url</a:t>
            </a:r>
            <a:r>
              <a:rPr lang="en-US" dirty="0"/>
              <a:t> named </a:t>
            </a:r>
            <a:r>
              <a:rPr lang="en-US" i="1" dirty="0"/>
              <a:t>table</a:t>
            </a:r>
            <a:r>
              <a:rPr lang="en-US" dirty="0"/>
              <a:t> and connection </a:t>
            </a:r>
            <a:r>
              <a:rPr lang="en-US" i="1" dirty="0"/>
              <a:t>properties</a:t>
            </a:r>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60</a:t>
            </a:fld>
            <a:endParaRPr lang="en-US" dirty="0"/>
          </a:p>
        </p:txBody>
      </p:sp>
    </p:spTree>
    <p:extLst>
      <p:ext uri="{BB962C8B-B14F-4D97-AF65-F5344CB8AC3E}">
        <p14:creationId xmlns:p14="http://schemas.microsoft.com/office/powerpoint/2010/main" val="2987521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a </a:t>
            </a:r>
            <a:r>
              <a:rPr lang="en-US" dirty="0" err="1"/>
              <a:t>DataFrame</a:t>
            </a:r>
            <a:r>
              <a:rPr lang="en-US" dirty="0"/>
              <a:t> from a Hive Table</a:t>
            </a:r>
          </a:p>
        </p:txBody>
      </p:sp>
      <p:sp>
        <p:nvSpPr>
          <p:cNvPr id="3" name="Content Placeholder 2"/>
          <p:cNvSpPr>
            <a:spLocks noGrp="1"/>
          </p:cNvSpPr>
          <p:nvPr>
            <p:ph idx="1"/>
          </p:nvPr>
        </p:nvSpPr>
        <p:spPr/>
        <p:txBody>
          <a:bodyPr/>
          <a:lstStyle/>
          <a:p>
            <a:r>
              <a:rPr lang="en-US" dirty="0"/>
              <a:t>To load data from a Hive table into a Spark SQL Data-Frame, you will need a </a:t>
            </a:r>
            <a:r>
              <a:rPr lang="en-US" dirty="0" err="1"/>
              <a:t>HiveContext</a:t>
            </a:r>
            <a:r>
              <a:rPr lang="en-US" dirty="0"/>
              <a:t> to be created</a:t>
            </a:r>
          </a:p>
          <a:p>
            <a:r>
              <a:rPr lang="en-US" dirty="0" err="1"/>
              <a:t>HiveContext</a:t>
            </a:r>
            <a:r>
              <a:rPr lang="en-US" dirty="0"/>
              <a:t> reads the Hive client configuration (hive-site.xml) to obtain connection details for the Hive </a:t>
            </a:r>
            <a:r>
              <a:rPr lang="en-US" dirty="0" err="1"/>
              <a:t>metastore</a:t>
            </a:r>
            <a:endParaRPr lang="en-US" dirty="0"/>
          </a:p>
          <a:p>
            <a:r>
              <a:rPr lang="en-US" dirty="0"/>
              <a:t>This enables seamless access to Hive tables from a Spark application</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61</a:t>
            </a:fld>
            <a:endParaRPr lang="en-US" dirty="0"/>
          </a:p>
        </p:txBody>
      </p:sp>
    </p:spTree>
    <p:extLst>
      <p:ext uri="{BB962C8B-B14F-4D97-AF65-F5344CB8AC3E}">
        <p14:creationId xmlns:p14="http://schemas.microsoft.com/office/powerpoint/2010/main" val="31484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a </a:t>
            </a:r>
            <a:r>
              <a:rPr lang="en-US" dirty="0" err="1"/>
              <a:t>DataFrame</a:t>
            </a:r>
            <a:r>
              <a:rPr lang="en-US" dirty="0"/>
              <a:t> from a Hive Table</a:t>
            </a:r>
          </a:p>
        </p:txBody>
      </p:sp>
      <p:sp>
        <p:nvSpPr>
          <p:cNvPr id="3" name="Content Placeholder 2"/>
          <p:cNvSpPr>
            <a:spLocks noGrp="1"/>
          </p:cNvSpPr>
          <p:nvPr>
            <p:ph idx="1"/>
          </p:nvPr>
        </p:nvSpPr>
        <p:spPr>
          <a:xfrm>
            <a:off x="304800" y="1600200"/>
            <a:ext cx="8534400" cy="4876800"/>
          </a:xfrm>
        </p:spPr>
        <p:txBody>
          <a:bodyPr>
            <a:normAutofit lnSpcReduction="10000"/>
          </a:bodyPr>
          <a:lstStyle/>
          <a:p>
            <a:r>
              <a:rPr lang="en-US" dirty="0"/>
              <a:t>When working with Hive one must construct a </a:t>
            </a:r>
            <a:r>
              <a:rPr lang="en-US" dirty="0" err="1"/>
              <a:t>HiveContext</a:t>
            </a:r>
            <a:r>
              <a:rPr lang="en-US" dirty="0"/>
              <a:t>, which inherits from </a:t>
            </a:r>
            <a:r>
              <a:rPr lang="en-US" dirty="0" err="1"/>
              <a:t>SparkSession</a:t>
            </a:r>
            <a:r>
              <a:rPr lang="en-US" dirty="0"/>
              <a:t>, and adds support for finding tables in the </a:t>
            </a:r>
            <a:r>
              <a:rPr lang="en-US" dirty="0" err="1"/>
              <a:t>MetaStore</a:t>
            </a:r>
            <a:r>
              <a:rPr lang="en-US" dirty="0"/>
              <a:t> and writing queries using HQL.</a:t>
            </a:r>
          </a:p>
          <a:p>
            <a:endParaRPr lang="en-US" dirty="0"/>
          </a:p>
          <a:p>
            <a:pPr marL="0" indent="0">
              <a:buNone/>
            </a:pPr>
            <a:r>
              <a:rPr lang="en-US" sz="1800" dirty="0"/>
              <a:t># </a:t>
            </a:r>
            <a:r>
              <a:rPr lang="en-US" sz="1800" dirty="0" err="1"/>
              <a:t>sc</a:t>
            </a:r>
            <a:r>
              <a:rPr lang="en-US" sz="1800" dirty="0"/>
              <a:t> is an existing </a:t>
            </a:r>
            <a:r>
              <a:rPr lang="en-US" sz="1800" dirty="0" err="1"/>
              <a:t>SparkContext</a:t>
            </a:r>
            <a:r>
              <a:rPr lang="en-US" sz="1800" dirty="0"/>
              <a:t>.</a:t>
            </a:r>
          </a:p>
          <a:p>
            <a:pPr marL="0" indent="0">
              <a:buNone/>
            </a:pPr>
            <a:r>
              <a:rPr lang="en-US" sz="1800" dirty="0"/>
              <a:t>from </a:t>
            </a:r>
            <a:r>
              <a:rPr lang="en-US" sz="1800" dirty="0" err="1"/>
              <a:t>pyspark.sql</a:t>
            </a:r>
            <a:r>
              <a:rPr lang="en-US" sz="1800" dirty="0"/>
              <a:t> import </a:t>
            </a:r>
            <a:r>
              <a:rPr lang="en-US" sz="1800" dirty="0" err="1"/>
              <a:t>HiveContext</a:t>
            </a:r>
            <a:endParaRPr lang="en-US" sz="1800" dirty="0"/>
          </a:p>
          <a:p>
            <a:pPr marL="0" indent="0">
              <a:buNone/>
            </a:pPr>
            <a:r>
              <a:rPr lang="en-US" sz="1800" dirty="0" err="1"/>
              <a:t>SparkSession</a:t>
            </a:r>
            <a:r>
              <a:rPr lang="en-US" sz="1800" dirty="0"/>
              <a:t> = </a:t>
            </a:r>
            <a:r>
              <a:rPr lang="en-US" sz="1800" dirty="0" err="1"/>
              <a:t>HiveContext</a:t>
            </a:r>
            <a:r>
              <a:rPr lang="en-US" sz="1800" dirty="0"/>
              <a:t>(</a:t>
            </a:r>
            <a:r>
              <a:rPr lang="en-US" sz="1800" dirty="0" err="1"/>
              <a:t>sc</a:t>
            </a:r>
            <a:r>
              <a:rPr lang="en-US" sz="1800" dirty="0"/>
              <a:t>)</a:t>
            </a:r>
          </a:p>
          <a:p>
            <a:pPr marL="0" indent="0">
              <a:buNone/>
            </a:pPr>
            <a:endParaRPr lang="en-US" sz="1800" dirty="0"/>
          </a:p>
          <a:p>
            <a:pPr marL="0" indent="0">
              <a:buNone/>
            </a:pPr>
            <a:r>
              <a:rPr lang="en-US" sz="1800" dirty="0" err="1"/>
              <a:t>spark.sql</a:t>
            </a:r>
            <a:r>
              <a:rPr lang="en-US" sz="1800" dirty="0"/>
              <a:t>("CREATE TABLE IF NOT EXISTS </a:t>
            </a:r>
            <a:r>
              <a:rPr lang="en-US" sz="1800" dirty="0" err="1"/>
              <a:t>src</a:t>
            </a:r>
            <a:r>
              <a:rPr lang="en-US" sz="1800" dirty="0"/>
              <a:t> (key INT, value STRING)")</a:t>
            </a:r>
          </a:p>
          <a:p>
            <a:pPr marL="0" indent="0">
              <a:buNone/>
            </a:pPr>
            <a:r>
              <a:rPr lang="en-US" sz="1800" dirty="0" err="1"/>
              <a:t>spark.sql</a:t>
            </a:r>
            <a:r>
              <a:rPr lang="en-US" sz="1800" dirty="0"/>
              <a:t>("LOAD DATA LOCAL INPATH ‘user/</a:t>
            </a:r>
            <a:r>
              <a:rPr lang="en-US" sz="1800" dirty="0" err="1"/>
              <a:t>cs</a:t>
            </a:r>
            <a:r>
              <a:rPr lang="en-US" sz="1800" dirty="0"/>
              <a:t>/kv1.txt' INTO TABLE </a:t>
            </a:r>
            <a:r>
              <a:rPr lang="en-US" sz="1800" dirty="0" err="1"/>
              <a:t>src</a:t>
            </a:r>
            <a:r>
              <a:rPr lang="en-US" sz="1800" dirty="0"/>
              <a:t>")</a:t>
            </a:r>
          </a:p>
          <a:p>
            <a:pPr marL="0" indent="0">
              <a:buNone/>
            </a:pPr>
            <a:endParaRPr lang="en-US" sz="1800" dirty="0"/>
          </a:p>
          <a:p>
            <a:pPr marL="0" indent="0">
              <a:buNone/>
            </a:pPr>
            <a:r>
              <a:rPr lang="en-US" sz="1800" dirty="0"/>
              <a:t># Queries can be expressed in </a:t>
            </a:r>
            <a:r>
              <a:rPr lang="en-US" sz="1800" dirty="0" err="1"/>
              <a:t>HiveQL</a:t>
            </a:r>
            <a:r>
              <a:rPr lang="en-US" sz="1800" dirty="0"/>
              <a:t>.</a:t>
            </a:r>
          </a:p>
          <a:p>
            <a:pPr marL="0" indent="0">
              <a:buNone/>
            </a:pPr>
            <a:r>
              <a:rPr lang="en-US" sz="1800" dirty="0"/>
              <a:t>results = </a:t>
            </a:r>
            <a:r>
              <a:rPr lang="en-US" sz="1800" dirty="0" err="1"/>
              <a:t>spark.sql</a:t>
            </a:r>
            <a:r>
              <a:rPr lang="en-US" sz="1800" dirty="0"/>
              <a:t>("FROM </a:t>
            </a:r>
            <a:r>
              <a:rPr lang="en-US" sz="1800" dirty="0" err="1"/>
              <a:t>src</a:t>
            </a:r>
            <a:r>
              <a:rPr lang="en-US" sz="1800" dirty="0"/>
              <a:t> SELECT key, value").collect()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62</a:t>
            </a:fld>
            <a:endParaRPr lang="en-US" dirty="0"/>
          </a:p>
        </p:txBody>
      </p:sp>
    </p:spTree>
    <p:extLst>
      <p:ext uri="{BB962C8B-B14F-4D97-AF65-F5344CB8AC3E}">
        <p14:creationId xmlns:p14="http://schemas.microsoft.com/office/powerpoint/2010/main" val="3235745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a:t>DataFrame</a:t>
            </a:r>
            <a:r>
              <a:rPr lang="en-US" sz="3200" dirty="0"/>
              <a:t> Operations/Transformations</a:t>
            </a:r>
          </a:p>
        </p:txBody>
      </p:sp>
      <p:sp>
        <p:nvSpPr>
          <p:cNvPr id="3" name="Content Placeholder 2"/>
          <p:cNvSpPr>
            <a:spLocks noGrp="1"/>
          </p:cNvSpPr>
          <p:nvPr>
            <p:ph idx="1"/>
          </p:nvPr>
        </p:nvSpPr>
        <p:spPr/>
        <p:txBody>
          <a:bodyPr/>
          <a:lstStyle/>
          <a:p>
            <a:r>
              <a:rPr lang="en-US" dirty="0" err="1"/>
              <a:t>DataFrames</a:t>
            </a:r>
            <a:r>
              <a:rPr lang="en-US" dirty="0"/>
              <a:t> provide a domain-specific language for data manipulation in Scala, Java, Python and R</a:t>
            </a:r>
          </a:p>
          <a:p>
            <a:r>
              <a:rPr lang="en-US" dirty="0"/>
              <a:t>Here we include some basic examples of structured data processing using </a:t>
            </a:r>
            <a:r>
              <a:rPr lang="en-US" dirty="0" err="1"/>
              <a:t>DataFrames</a:t>
            </a:r>
            <a:r>
              <a:rPr lang="en-US" dirty="0"/>
              <a:t>…</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63</a:t>
            </a:fld>
            <a:endParaRPr lang="en-US" dirty="0"/>
          </a:p>
        </p:txBody>
      </p:sp>
    </p:spTree>
    <p:extLst>
      <p:ext uri="{BB962C8B-B14F-4D97-AF65-F5344CB8AC3E}">
        <p14:creationId xmlns:p14="http://schemas.microsoft.com/office/powerpoint/2010/main" val="1715458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3F07-5537-9F4F-81D4-D92261422A1A}"/>
              </a:ext>
            </a:extLst>
          </p:cNvPr>
          <p:cNvSpPr>
            <a:spLocks noGrp="1"/>
          </p:cNvSpPr>
          <p:nvPr>
            <p:ph type="title"/>
          </p:nvPr>
        </p:nvSpPr>
        <p:spPr/>
        <p:txBody>
          <a:bodyPr/>
          <a:lstStyle/>
          <a:p>
            <a:r>
              <a:rPr lang="en-US" dirty="0"/>
              <a:t>Transformations</a:t>
            </a:r>
          </a:p>
        </p:txBody>
      </p:sp>
      <p:sp>
        <p:nvSpPr>
          <p:cNvPr id="3" name="Content Placeholder 2">
            <a:extLst>
              <a:ext uri="{FF2B5EF4-FFF2-40B4-BE49-F238E27FC236}">
                <a16:creationId xmlns:a16="http://schemas.microsoft.com/office/drawing/2014/main" id="{95121A86-2F9A-4445-B472-BD7E41F730BA}"/>
              </a:ext>
            </a:extLst>
          </p:cNvPr>
          <p:cNvSpPr>
            <a:spLocks noGrp="1"/>
          </p:cNvSpPr>
          <p:nvPr>
            <p:ph idx="1"/>
          </p:nvPr>
        </p:nvSpPr>
        <p:spPr/>
        <p:txBody>
          <a:bodyPr/>
          <a:lstStyle/>
          <a:p>
            <a:r>
              <a:rPr lang="en-US" sz="2000" dirty="0"/>
              <a:t>In Spark, the core data structures are immutable meaning they cannot be changed once created. </a:t>
            </a:r>
          </a:p>
          <a:p>
            <a:r>
              <a:rPr lang="en-US" sz="2000" dirty="0"/>
              <a:t>If you cannot change it, how are you supposed to use it?</a:t>
            </a:r>
          </a:p>
          <a:p>
            <a:r>
              <a:rPr lang="en-US" sz="2000" dirty="0"/>
              <a:t>In order to “change” a </a:t>
            </a:r>
            <a:r>
              <a:rPr lang="en-US" sz="2000" dirty="0" err="1"/>
              <a:t>DataFrame</a:t>
            </a:r>
            <a:r>
              <a:rPr lang="en-US" sz="2000" dirty="0"/>
              <a:t> you will have to instruct Spark how you would like to modify the </a:t>
            </a:r>
            <a:r>
              <a:rPr lang="en-US" sz="2000" dirty="0" err="1"/>
              <a:t>DataFrame</a:t>
            </a:r>
            <a:r>
              <a:rPr lang="en-US" sz="2000" dirty="0"/>
              <a:t> you have (the ”source”) into the one that you want (the “target”)</a:t>
            </a:r>
          </a:p>
          <a:p>
            <a:r>
              <a:rPr lang="en-US" sz="2000" dirty="0"/>
              <a:t>These instructions are called transformations. </a:t>
            </a:r>
          </a:p>
          <a:p>
            <a:r>
              <a:rPr lang="en-US" sz="2000" dirty="0"/>
              <a:t>Let’s perform a simple transformation to find all even numbers in our current </a:t>
            </a:r>
            <a:r>
              <a:rPr lang="en-US" sz="2000" dirty="0" err="1"/>
              <a:t>DataFrame</a:t>
            </a:r>
            <a:endParaRPr lang="en-US" sz="2000" dirty="0"/>
          </a:p>
          <a:p>
            <a:pPr marL="0" indent="0">
              <a:buNone/>
            </a:pPr>
            <a:r>
              <a:rPr lang="en-US" sz="2000" dirty="0"/>
              <a:t>	</a:t>
            </a:r>
            <a:r>
              <a:rPr lang="en-US" sz="2000" dirty="0" err="1"/>
              <a:t>targetDF</a:t>
            </a:r>
            <a:r>
              <a:rPr lang="en-US" sz="2000" dirty="0"/>
              <a:t> = </a:t>
            </a:r>
            <a:r>
              <a:rPr lang="en-US" sz="2000" dirty="0" err="1"/>
              <a:t>sourceDF.where</a:t>
            </a:r>
            <a:r>
              <a:rPr lang="en-US" sz="2000" dirty="0"/>
              <a:t>("number % 2 = 0")</a:t>
            </a:r>
          </a:p>
          <a:p>
            <a:r>
              <a:rPr lang="en-US" sz="2000" dirty="0"/>
              <a:t>Note, this code returns no output, that’s because we only specified an abstract transformation and Spark will not act on transformations until we call an action</a:t>
            </a:r>
          </a:p>
          <a:p>
            <a:endParaRPr lang="en-US" sz="2000"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75461304-1A0E-8840-8FCE-EEE14652CC57}"/>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6E8D5C1D-8B9E-BB49-AEBC-10E00C9DCC58}"/>
              </a:ext>
            </a:extLst>
          </p:cNvPr>
          <p:cNvSpPr>
            <a:spLocks noGrp="1"/>
          </p:cNvSpPr>
          <p:nvPr>
            <p:ph type="sldNum" sz="quarter" idx="12"/>
          </p:nvPr>
        </p:nvSpPr>
        <p:spPr/>
        <p:txBody>
          <a:bodyPr/>
          <a:lstStyle/>
          <a:p>
            <a:fld id="{9AA7C465-8597-4488-B68C-958448427716}" type="slidenum">
              <a:rPr lang="en-US" smtClean="0"/>
              <a:t>64</a:t>
            </a:fld>
            <a:endParaRPr lang="en-US" dirty="0"/>
          </a:p>
        </p:txBody>
      </p:sp>
    </p:spTree>
    <p:extLst>
      <p:ext uri="{BB962C8B-B14F-4D97-AF65-F5344CB8AC3E}">
        <p14:creationId xmlns:p14="http://schemas.microsoft.com/office/powerpoint/2010/main" val="25341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F7BA-664C-5A4D-BF66-1F1AA050C84E}"/>
              </a:ext>
            </a:extLst>
          </p:cNvPr>
          <p:cNvSpPr>
            <a:spLocks noGrp="1"/>
          </p:cNvSpPr>
          <p:nvPr>
            <p:ph type="title"/>
          </p:nvPr>
        </p:nvSpPr>
        <p:spPr/>
        <p:txBody>
          <a:bodyPr/>
          <a:lstStyle/>
          <a:p>
            <a:r>
              <a:rPr lang="en-US" dirty="0"/>
              <a:t>Transformation Types</a:t>
            </a:r>
          </a:p>
        </p:txBody>
      </p:sp>
      <p:sp>
        <p:nvSpPr>
          <p:cNvPr id="3" name="Content Placeholder 2">
            <a:extLst>
              <a:ext uri="{FF2B5EF4-FFF2-40B4-BE49-F238E27FC236}">
                <a16:creationId xmlns:a16="http://schemas.microsoft.com/office/drawing/2014/main" id="{3E6A5B91-0ADE-B14B-9235-825F718C7792}"/>
              </a:ext>
            </a:extLst>
          </p:cNvPr>
          <p:cNvSpPr>
            <a:spLocks noGrp="1"/>
          </p:cNvSpPr>
          <p:nvPr>
            <p:ph idx="1"/>
          </p:nvPr>
        </p:nvSpPr>
        <p:spPr/>
        <p:txBody>
          <a:bodyPr/>
          <a:lstStyle/>
          <a:p>
            <a:r>
              <a:rPr lang="en-US" dirty="0"/>
              <a:t>There are two types of transformations…</a:t>
            </a:r>
          </a:p>
          <a:p>
            <a:r>
              <a:rPr lang="en-US" dirty="0"/>
              <a:t>Those that specify narrow dependencies</a:t>
            </a:r>
          </a:p>
          <a:p>
            <a:r>
              <a:rPr lang="en-US" dirty="0"/>
              <a:t>And those that specify wide dependencies</a:t>
            </a:r>
          </a:p>
          <a:p>
            <a:endParaRPr lang="en-US" dirty="0"/>
          </a:p>
        </p:txBody>
      </p:sp>
      <p:sp>
        <p:nvSpPr>
          <p:cNvPr id="4" name="Footer Placeholder 3">
            <a:extLst>
              <a:ext uri="{FF2B5EF4-FFF2-40B4-BE49-F238E27FC236}">
                <a16:creationId xmlns:a16="http://schemas.microsoft.com/office/drawing/2014/main" id="{8BE94B54-6B56-C24D-9E57-EC20229C33AF}"/>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5DE5FDAE-05EF-E54E-80E6-016FF7221E10}"/>
              </a:ext>
            </a:extLst>
          </p:cNvPr>
          <p:cNvSpPr>
            <a:spLocks noGrp="1"/>
          </p:cNvSpPr>
          <p:nvPr>
            <p:ph type="sldNum" sz="quarter" idx="12"/>
          </p:nvPr>
        </p:nvSpPr>
        <p:spPr/>
        <p:txBody>
          <a:bodyPr/>
          <a:lstStyle/>
          <a:p>
            <a:fld id="{9AA7C465-8597-4488-B68C-958448427716}" type="slidenum">
              <a:rPr lang="en-US" smtClean="0"/>
              <a:t>65</a:t>
            </a:fld>
            <a:endParaRPr lang="en-US" dirty="0"/>
          </a:p>
        </p:txBody>
      </p:sp>
    </p:spTree>
    <p:extLst>
      <p:ext uri="{BB962C8B-B14F-4D97-AF65-F5344CB8AC3E}">
        <p14:creationId xmlns:p14="http://schemas.microsoft.com/office/powerpoint/2010/main" val="2955065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E459-DB03-9449-B1C2-13A6C5B3B06D}"/>
              </a:ext>
            </a:extLst>
          </p:cNvPr>
          <p:cNvSpPr>
            <a:spLocks noGrp="1"/>
          </p:cNvSpPr>
          <p:nvPr>
            <p:ph type="title"/>
          </p:nvPr>
        </p:nvSpPr>
        <p:spPr/>
        <p:txBody>
          <a:bodyPr/>
          <a:lstStyle/>
          <a:p>
            <a:r>
              <a:rPr lang="en-US" dirty="0"/>
              <a:t>Narrow Transformations</a:t>
            </a:r>
          </a:p>
        </p:txBody>
      </p:sp>
      <p:sp>
        <p:nvSpPr>
          <p:cNvPr id="3" name="Content Placeholder 2">
            <a:extLst>
              <a:ext uri="{FF2B5EF4-FFF2-40B4-BE49-F238E27FC236}">
                <a16:creationId xmlns:a16="http://schemas.microsoft.com/office/drawing/2014/main" id="{10055ED0-D1D5-2E4A-B3A6-A3879B1C99AE}"/>
              </a:ext>
            </a:extLst>
          </p:cNvPr>
          <p:cNvSpPr>
            <a:spLocks noGrp="1"/>
          </p:cNvSpPr>
          <p:nvPr>
            <p:ph idx="1"/>
          </p:nvPr>
        </p:nvSpPr>
        <p:spPr/>
        <p:txBody>
          <a:bodyPr/>
          <a:lstStyle/>
          <a:p>
            <a:r>
              <a:rPr lang="en-US" sz="2000" dirty="0"/>
              <a:t>Transformations consisting of narrow dependencies (we’ll call them narrow transformations) are those where each input partition will contribute to only one output partition</a:t>
            </a:r>
          </a:p>
          <a:p>
            <a:r>
              <a:rPr lang="en-US" sz="2000" dirty="0"/>
              <a:t>In the preceding code snippet our “where” statement specifies a narrow dependency</a:t>
            </a:r>
          </a:p>
          <a:p>
            <a:pPr marL="0" indent="0">
              <a:buNone/>
            </a:pPr>
            <a:r>
              <a:rPr lang="en-US" sz="2000" dirty="0"/>
              <a:t>	</a:t>
            </a:r>
            <a:r>
              <a:rPr lang="en-US" sz="2000" dirty="0" err="1"/>
              <a:t>targetDF</a:t>
            </a:r>
            <a:r>
              <a:rPr lang="en-US" sz="2000" dirty="0"/>
              <a:t> = </a:t>
            </a:r>
            <a:r>
              <a:rPr lang="en-US" sz="2000" dirty="0" err="1"/>
              <a:t>sourceDF.where</a:t>
            </a:r>
            <a:r>
              <a:rPr lang="en-US" sz="2000" dirty="0"/>
              <a:t>("number % 2 = 0")</a:t>
            </a:r>
          </a:p>
          <a:p>
            <a:r>
              <a:rPr lang="en-US" sz="2000" dirty="0"/>
              <a:t>Only one input partition contributes to at most one output partition</a:t>
            </a:r>
          </a:p>
          <a:p>
            <a:endParaRPr lang="en-US" dirty="0"/>
          </a:p>
        </p:txBody>
      </p:sp>
      <p:sp>
        <p:nvSpPr>
          <p:cNvPr id="4" name="Footer Placeholder 3">
            <a:extLst>
              <a:ext uri="{FF2B5EF4-FFF2-40B4-BE49-F238E27FC236}">
                <a16:creationId xmlns:a16="http://schemas.microsoft.com/office/drawing/2014/main" id="{73065EA2-D8B1-314F-9A73-BB1EAE382748}"/>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293BBC57-A34F-614D-A9BC-96BADFB3B2DA}"/>
              </a:ext>
            </a:extLst>
          </p:cNvPr>
          <p:cNvSpPr>
            <a:spLocks noGrp="1"/>
          </p:cNvSpPr>
          <p:nvPr>
            <p:ph type="sldNum" sz="quarter" idx="12"/>
          </p:nvPr>
        </p:nvSpPr>
        <p:spPr/>
        <p:txBody>
          <a:bodyPr/>
          <a:lstStyle/>
          <a:p>
            <a:fld id="{9AA7C465-8597-4488-B68C-958448427716}" type="slidenum">
              <a:rPr lang="en-US" smtClean="0"/>
              <a:t>66</a:t>
            </a:fld>
            <a:endParaRPr lang="en-US" dirty="0"/>
          </a:p>
        </p:txBody>
      </p:sp>
      <p:pic>
        <p:nvPicPr>
          <p:cNvPr id="6" name="Picture 5">
            <a:extLst>
              <a:ext uri="{FF2B5EF4-FFF2-40B4-BE49-F238E27FC236}">
                <a16:creationId xmlns:a16="http://schemas.microsoft.com/office/drawing/2014/main" id="{BE76698B-2F35-DC49-B4FD-DE9BF6998EED}"/>
              </a:ext>
            </a:extLst>
          </p:cNvPr>
          <p:cNvPicPr>
            <a:picLocks noChangeAspect="1"/>
          </p:cNvPicPr>
          <p:nvPr/>
        </p:nvPicPr>
        <p:blipFill>
          <a:blip r:embed="rId2"/>
          <a:stretch>
            <a:fillRect/>
          </a:stretch>
        </p:blipFill>
        <p:spPr>
          <a:xfrm>
            <a:off x="3429000" y="4040688"/>
            <a:ext cx="2298700" cy="2697648"/>
          </a:xfrm>
          <a:prstGeom prst="rect">
            <a:avLst/>
          </a:prstGeom>
        </p:spPr>
      </p:pic>
      <p:sp>
        <p:nvSpPr>
          <p:cNvPr id="9" name="Rectangular Callout 8">
            <a:extLst>
              <a:ext uri="{FF2B5EF4-FFF2-40B4-BE49-F238E27FC236}">
                <a16:creationId xmlns:a16="http://schemas.microsoft.com/office/drawing/2014/main" id="{177746E4-3F15-D94F-9B21-64949579F61E}"/>
              </a:ext>
            </a:extLst>
          </p:cNvPr>
          <p:cNvSpPr/>
          <p:nvPr/>
        </p:nvSpPr>
        <p:spPr>
          <a:xfrm>
            <a:off x="1295400" y="4572000"/>
            <a:ext cx="1600200" cy="990600"/>
          </a:xfrm>
          <a:prstGeom prst="wedgeRectCallout">
            <a:avLst>
              <a:gd name="adj1" fmla="val 105194"/>
              <a:gd name="adj2" fmla="val 68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a:p>
            <a:pPr algn="ctr"/>
            <a:r>
              <a:rPr lang="en-US" dirty="0"/>
              <a:t>4</a:t>
            </a:r>
          </a:p>
          <a:p>
            <a:pPr algn="ctr"/>
            <a:r>
              <a:rPr lang="en-US" dirty="0"/>
              <a:t>2</a:t>
            </a:r>
          </a:p>
        </p:txBody>
      </p:sp>
      <p:sp>
        <p:nvSpPr>
          <p:cNvPr id="10" name="Rectangular Callout 9">
            <a:extLst>
              <a:ext uri="{FF2B5EF4-FFF2-40B4-BE49-F238E27FC236}">
                <a16:creationId xmlns:a16="http://schemas.microsoft.com/office/drawing/2014/main" id="{8AE42B75-90E9-194B-9668-068FEA3054A9}"/>
              </a:ext>
            </a:extLst>
          </p:cNvPr>
          <p:cNvSpPr/>
          <p:nvPr/>
        </p:nvSpPr>
        <p:spPr>
          <a:xfrm>
            <a:off x="6271538" y="4572000"/>
            <a:ext cx="1600200" cy="990600"/>
          </a:xfrm>
          <a:prstGeom prst="wedgeRectCallout">
            <a:avLst>
              <a:gd name="adj1" fmla="val -103025"/>
              <a:gd name="adj2" fmla="val 55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a:p>
            <a:pPr algn="ctr"/>
            <a:r>
              <a:rPr lang="en-US" dirty="0"/>
              <a:t>2</a:t>
            </a:r>
          </a:p>
        </p:txBody>
      </p:sp>
      <p:sp>
        <p:nvSpPr>
          <p:cNvPr id="11" name="TextBox 10">
            <a:extLst>
              <a:ext uri="{FF2B5EF4-FFF2-40B4-BE49-F238E27FC236}">
                <a16:creationId xmlns:a16="http://schemas.microsoft.com/office/drawing/2014/main" id="{8FD44E51-5A98-E046-B772-4C654049985B}"/>
              </a:ext>
            </a:extLst>
          </p:cNvPr>
          <p:cNvSpPr txBox="1"/>
          <p:nvPr/>
        </p:nvSpPr>
        <p:spPr>
          <a:xfrm>
            <a:off x="3491190" y="4550079"/>
            <a:ext cx="2236510" cy="307777"/>
          </a:xfrm>
          <a:prstGeom prst="rect">
            <a:avLst/>
          </a:prstGeom>
          <a:noFill/>
        </p:spPr>
        <p:txBody>
          <a:bodyPr wrap="none" rtlCol="0">
            <a:spAutoFit/>
          </a:bodyPr>
          <a:lstStyle/>
          <a:p>
            <a:r>
              <a:rPr lang="en-US" sz="1400" dirty="0"/>
              <a:t>where("number % 2 = 0") </a:t>
            </a:r>
          </a:p>
        </p:txBody>
      </p:sp>
      <p:sp>
        <p:nvSpPr>
          <p:cNvPr id="12" name="Rectangular Callout 11">
            <a:extLst>
              <a:ext uri="{FF2B5EF4-FFF2-40B4-BE49-F238E27FC236}">
                <a16:creationId xmlns:a16="http://schemas.microsoft.com/office/drawing/2014/main" id="{D338E15D-1E58-0041-AF1B-148C01728AA9}"/>
              </a:ext>
            </a:extLst>
          </p:cNvPr>
          <p:cNvSpPr/>
          <p:nvPr/>
        </p:nvSpPr>
        <p:spPr>
          <a:xfrm>
            <a:off x="1272262" y="5715000"/>
            <a:ext cx="1600200" cy="990600"/>
          </a:xfrm>
          <a:prstGeom prst="wedgeRectCallout">
            <a:avLst>
              <a:gd name="adj1" fmla="val 105194"/>
              <a:gd name="adj2" fmla="val 68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a:p>
            <a:pPr algn="ctr"/>
            <a:r>
              <a:rPr lang="en-US" dirty="0"/>
              <a:t>8</a:t>
            </a:r>
          </a:p>
        </p:txBody>
      </p:sp>
      <p:sp>
        <p:nvSpPr>
          <p:cNvPr id="13" name="Rectangular Callout 12">
            <a:extLst>
              <a:ext uri="{FF2B5EF4-FFF2-40B4-BE49-F238E27FC236}">
                <a16:creationId xmlns:a16="http://schemas.microsoft.com/office/drawing/2014/main" id="{96F8C8EB-ED9A-5048-8F5C-D44943CC08FE}"/>
              </a:ext>
            </a:extLst>
          </p:cNvPr>
          <p:cNvSpPr/>
          <p:nvPr/>
        </p:nvSpPr>
        <p:spPr>
          <a:xfrm>
            <a:off x="6248400" y="5715000"/>
            <a:ext cx="1600200" cy="990600"/>
          </a:xfrm>
          <a:prstGeom prst="wedgeRectCallout">
            <a:avLst>
              <a:gd name="adj1" fmla="val -103025"/>
              <a:gd name="adj2" fmla="val 55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279155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C99B-D902-A644-9346-4B9A8A3E8312}"/>
              </a:ext>
            </a:extLst>
          </p:cNvPr>
          <p:cNvSpPr>
            <a:spLocks noGrp="1"/>
          </p:cNvSpPr>
          <p:nvPr>
            <p:ph type="title"/>
          </p:nvPr>
        </p:nvSpPr>
        <p:spPr/>
        <p:txBody>
          <a:bodyPr/>
          <a:lstStyle/>
          <a:p>
            <a:r>
              <a:rPr lang="en-US" dirty="0"/>
              <a:t>Wide Transformations</a:t>
            </a:r>
          </a:p>
        </p:txBody>
      </p:sp>
      <p:sp>
        <p:nvSpPr>
          <p:cNvPr id="3" name="Content Placeholder 2">
            <a:extLst>
              <a:ext uri="{FF2B5EF4-FFF2-40B4-BE49-F238E27FC236}">
                <a16:creationId xmlns:a16="http://schemas.microsoft.com/office/drawing/2014/main" id="{0870CA34-B889-5247-BEE0-B3EAFC485302}"/>
              </a:ext>
            </a:extLst>
          </p:cNvPr>
          <p:cNvSpPr>
            <a:spLocks noGrp="1"/>
          </p:cNvSpPr>
          <p:nvPr>
            <p:ph idx="1"/>
          </p:nvPr>
        </p:nvSpPr>
        <p:spPr/>
        <p:txBody>
          <a:bodyPr>
            <a:normAutofit/>
          </a:bodyPr>
          <a:lstStyle/>
          <a:p>
            <a:r>
              <a:rPr lang="en-US" sz="2000" dirty="0"/>
              <a:t>A wide dependency (or wide transformation) style transformation will have input partitions contributing to many output partitions</a:t>
            </a:r>
          </a:p>
          <a:p>
            <a:pPr lvl="1"/>
            <a:r>
              <a:rPr lang="en-US" sz="1600" dirty="0"/>
              <a:t>Examples include the join(), sort() and </a:t>
            </a:r>
            <a:r>
              <a:rPr lang="en-US" sz="1600" dirty="0" err="1"/>
              <a:t>groupBy</a:t>
            </a:r>
            <a:r>
              <a:rPr lang="en-US" sz="1600" dirty="0"/>
              <a:t>() transformations</a:t>
            </a:r>
          </a:p>
          <a:p>
            <a:pPr marL="548640" lvl="2" indent="0">
              <a:buNone/>
            </a:pPr>
            <a:r>
              <a:rPr lang="en-US" sz="1400" dirty="0"/>
              <a:t>		</a:t>
            </a:r>
            <a:r>
              <a:rPr lang="en-US" sz="1400" dirty="0" err="1"/>
              <a:t>targetDF</a:t>
            </a:r>
            <a:r>
              <a:rPr lang="en-US" sz="1400" dirty="0"/>
              <a:t> = </a:t>
            </a:r>
            <a:r>
              <a:rPr lang="en-US" sz="1400" dirty="0" err="1"/>
              <a:t>sourceDF.sort</a:t>
            </a:r>
            <a:r>
              <a:rPr lang="en-US" sz="1400" dirty="0"/>
              <a:t>(</a:t>
            </a:r>
            <a:r>
              <a:rPr lang="en-US" sz="1400" dirty="0" err="1"/>
              <a:t>sourceDF.number</a:t>
            </a:r>
            <a:r>
              <a:rPr lang="en-US" sz="1400" dirty="0"/>
              <a:t>)</a:t>
            </a:r>
          </a:p>
          <a:p>
            <a:r>
              <a:rPr lang="en-US" sz="2000" dirty="0"/>
              <a:t>You will often hear this referred to as a shuffle where Spark will exchange partitions across the cluster</a:t>
            </a:r>
          </a:p>
          <a:p>
            <a:r>
              <a:rPr lang="en-US" sz="2000" dirty="0"/>
              <a:t>When we perform a shuffle, Spark will write the results to disk</a:t>
            </a:r>
          </a:p>
        </p:txBody>
      </p:sp>
      <p:sp>
        <p:nvSpPr>
          <p:cNvPr id="4" name="Footer Placeholder 3">
            <a:extLst>
              <a:ext uri="{FF2B5EF4-FFF2-40B4-BE49-F238E27FC236}">
                <a16:creationId xmlns:a16="http://schemas.microsoft.com/office/drawing/2014/main" id="{2630FD7B-5317-DA4E-833D-9CAA8A00A73B}"/>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8D2B1329-9081-CB42-A7A2-55E7DB78140B}"/>
              </a:ext>
            </a:extLst>
          </p:cNvPr>
          <p:cNvSpPr>
            <a:spLocks noGrp="1"/>
          </p:cNvSpPr>
          <p:nvPr>
            <p:ph type="sldNum" sz="quarter" idx="12"/>
          </p:nvPr>
        </p:nvSpPr>
        <p:spPr/>
        <p:txBody>
          <a:bodyPr/>
          <a:lstStyle/>
          <a:p>
            <a:fld id="{9AA7C465-8597-4488-B68C-958448427716}" type="slidenum">
              <a:rPr lang="en-US" smtClean="0"/>
              <a:t>67</a:t>
            </a:fld>
            <a:endParaRPr lang="en-US" dirty="0"/>
          </a:p>
        </p:txBody>
      </p:sp>
      <p:pic>
        <p:nvPicPr>
          <p:cNvPr id="6" name="Picture 5">
            <a:extLst>
              <a:ext uri="{FF2B5EF4-FFF2-40B4-BE49-F238E27FC236}">
                <a16:creationId xmlns:a16="http://schemas.microsoft.com/office/drawing/2014/main" id="{0B3D4F1A-0024-E34A-A6CF-2486C6D4BCA0}"/>
              </a:ext>
            </a:extLst>
          </p:cNvPr>
          <p:cNvPicPr>
            <a:picLocks noChangeAspect="1"/>
          </p:cNvPicPr>
          <p:nvPr/>
        </p:nvPicPr>
        <p:blipFill>
          <a:blip r:embed="rId2"/>
          <a:stretch>
            <a:fillRect/>
          </a:stretch>
        </p:blipFill>
        <p:spPr>
          <a:xfrm>
            <a:off x="3124200" y="3776784"/>
            <a:ext cx="3048000" cy="2852616"/>
          </a:xfrm>
          <a:prstGeom prst="rect">
            <a:avLst/>
          </a:prstGeom>
        </p:spPr>
      </p:pic>
      <p:sp>
        <p:nvSpPr>
          <p:cNvPr id="7" name="Rectangular Callout 6">
            <a:extLst>
              <a:ext uri="{FF2B5EF4-FFF2-40B4-BE49-F238E27FC236}">
                <a16:creationId xmlns:a16="http://schemas.microsoft.com/office/drawing/2014/main" id="{F12B66DB-1A2E-224F-BDEA-61F638217E3C}"/>
              </a:ext>
            </a:extLst>
          </p:cNvPr>
          <p:cNvSpPr/>
          <p:nvPr/>
        </p:nvSpPr>
        <p:spPr>
          <a:xfrm>
            <a:off x="1295400" y="4572000"/>
            <a:ext cx="1600200" cy="990600"/>
          </a:xfrm>
          <a:prstGeom prst="wedgeRectCallout">
            <a:avLst>
              <a:gd name="adj1" fmla="val 105194"/>
              <a:gd name="adj2" fmla="val 68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a:p>
            <a:pPr algn="ctr"/>
            <a:r>
              <a:rPr lang="en-US" dirty="0"/>
              <a:t>4</a:t>
            </a:r>
          </a:p>
          <a:p>
            <a:pPr algn="ctr"/>
            <a:r>
              <a:rPr lang="en-US" dirty="0"/>
              <a:t>2</a:t>
            </a:r>
          </a:p>
        </p:txBody>
      </p:sp>
      <p:sp>
        <p:nvSpPr>
          <p:cNvPr id="8" name="Rectangular Callout 7">
            <a:extLst>
              <a:ext uri="{FF2B5EF4-FFF2-40B4-BE49-F238E27FC236}">
                <a16:creationId xmlns:a16="http://schemas.microsoft.com/office/drawing/2014/main" id="{98EBAF6B-B4E7-CA47-AF8D-085FD85412B9}"/>
              </a:ext>
            </a:extLst>
          </p:cNvPr>
          <p:cNvSpPr/>
          <p:nvPr/>
        </p:nvSpPr>
        <p:spPr>
          <a:xfrm>
            <a:off x="1295400" y="5664200"/>
            <a:ext cx="1600200" cy="990600"/>
          </a:xfrm>
          <a:prstGeom prst="wedgeRectCallout">
            <a:avLst>
              <a:gd name="adj1" fmla="val 108369"/>
              <a:gd name="adj2" fmla="val -341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ular Callout 8">
            <a:extLst>
              <a:ext uri="{FF2B5EF4-FFF2-40B4-BE49-F238E27FC236}">
                <a16:creationId xmlns:a16="http://schemas.microsoft.com/office/drawing/2014/main" id="{F5564EC2-F217-3648-AD03-8D6FB30D45AE}"/>
              </a:ext>
            </a:extLst>
          </p:cNvPr>
          <p:cNvSpPr/>
          <p:nvPr/>
        </p:nvSpPr>
        <p:spPr>
          <a:xfrm>
            <a:off x="6271538" y="4038600"/>
            <a:ext cx="1600200" cy="990600"/>
          </a:xfrm>
          <a:prstGeom prst="wedgeRectCallout">
            <a:avLst>
              <a:gd name="adj1" fmla="val -104613"/>
              <a:gd name="adj2" fmla="val 389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a:p>
            <a:pPr algn="ctr"/>
            <a:r>
              <a:rPr lang="en-US" dirty="0"/>
              <a:t>2</a:t>
            </a:r>
          </a:p>
        </p:txBody>
      </p:sp>
      <p:sp>
        <p:nvSpPr>
          <p:cNvPr id="10" name="Rectangular Callout 9">
            <a:extLst>
              <a:ext uri="{FF2B5EF4-FFF2-40B4-BE49-F238E27FC236}">
                <a16:creationId xmlns:a16="http://schemas.microsoft.com/office/drawing/2014/main" id="{23359E9C-BFDE-E94C-8876-598E467DC665}"/>
              </a:ext>
            </a:extLst>
          </p:cNvPr>
          <p:cNvSpPr/>
          <p:nvPr/>
        </p:nvSpPr>
        <p:spPr>
          <a:xfrm>
            <a:off x="6248400" y="5105400"/>
            <a:ext cx="1600200" cy="990600"/>
          </a:xfrm>
          <a:prstGeom prst="wedgeRectCallout">
            <a:avLst>
              <a:gd name="adj1" fmla="val -102231"/>
              <a:gd name="adj2" fmla="val -123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a:p>
            <a:pPr algn="ctr"/>
            <a:r>
              <a:rPr lang="en-US" dirty="0"/>
              <a:t>5</a:t>
            </a:r>
          </a:p>
        </p:txBody>
      </p:sp>
      <p:sp>
        <p:nvSpPr>
          <p:cNvPr id="11" name="TextBox 10">
            <a:extLst>
              <a:ext uri="{FF2B5EF4-FFF2-40B4-BE49-F238E27FC236}">
                <a16:creationId xmlns:a16="http://schemas.microsoft.com/office/drawing/2014/main" id="{FC0158EB-493E-DD41-A422-3809616FA2CC}"/>
              </a:ext>
            </a:extLst>
          </p:cNvPr>
          <p:cNvSpPr txBox="1"/>
          <p:nvPr/>
        </p:nvSpPr>
        <p:spPr>
          <a:xfrm>
            <a:off x="3616828" y="4343400"/>
            <a:ext cx="2062744" cy="307777"/>
          </a:xfrm>
          <a:prstGeom prst="rect">
            <a:avLst/>
          </a:prstGeom>
          <a:noFill/>
        </p:spPr>
        <p:txBody>
          <a:bodyPr wrap="none" rtlCol="0">
            <a:spAutoFit/>
          </a:bodyPr>
          <a:lstStyle/>
          <a:p>
            <a:r>
              <a:rPr lang="en-US" sz="1400" dirty="0"/>
              <a:t>sort(</a:t>
            </a:r>
            <a:r>
              <a:rPr lang="en-US" sz="1400" dirty="0" err="1"/>
              <a:t>sourceDF.number</a:t>
            </a:r>
            <a:r>
              <a:rPr lang="en-US" sz="1400" dirty="0"/>
              <a:t>) </a:t>
            </a:r>
          </a:p>
        </p:txBody>
      </p:sp>
    </p:spTree>
    <p:extLst>
      <p:ext uri="{BB962C8B-B14F-4D97-AF65-F5344CB8AC3E}">
        <p14:creationId xmlns:p14="http://schemas.microsoft.com/office/powerpoint/2010/main" val="16253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D42B-78C5-094A-B215-2162535E95D2}"/>
              </a:ext>
            </a:extLst>
          </p:cNvPr>
          <p:cNvSpPr>
            <a:spLocks noGrp="1"/>
          </p:cNvSpPr>
          <p:nvPr>
            <p:ph type="title"/>
          </p:nvPr>
        </p:nvSpPr>
        <p:spPr/>
        <p:txBody>
          <a:bodyPr/>
          <a:lstStyle/>
          <a:p>
            <a:r>
              <a:rPr lang="en-US" dirty="0"/>
              <a:t>Lazy Evaluation</a:t>
            </a:r>
          </a:p>
        </p:txBody>
      </p:sp>
      <p:sp>
        <p:nvSpPr>
          <p:cNvPr id="3" name="Content Placeholder 2">
            <a:extLst>
              <a:ext uri="{FF2B5EF4-FFF2-40B4-BE49-F238E27FC236}">
                <a16:creationId xmlns:a16="http://schemas.microsoft.com/office/drawing/2014/main" id="{84DA0488-4992-8F41-8970-E707DD2736F9}"/>
              </a:ext>
            </a:extLst>
          </p:cNvPr>
          <p:cNvSpPr>
            <a:spLocks noGrp="1"/>
          </p:cNvSpPr>
          <p:nvPr>
            <p:ph idx="1"/>
          </p:nvPr>
        </p:nvSpPr>
        <p:spPr/>
        <p:txBody>
          <a:bodyPr/>
          <a:lstStyle/>
          <a:p>
            <a:r>
              <a:rPr lang="en-US" sz="2000" dirty="0"/>
              <a:t>Both the above Narrow  Wide Transformation types are lazy in nature…</a:t>
            </a:r>
          </a:p>
          <a:p>
            <a:r>
              <a:rPr lang="en-US" sz="2000" dirty="0"/>
              <a:t>This means that until and unless any action is performed over these transformations their execution is delayed</a:t>
            </a:r>
          </a:p>
          <a:p>
            <a:r>
              <a:rPr lang="en-US" sz="2000" dirty="0"/>
              <a:t>Due to this delay the Spark execution engine gets a whole view of all the chained transformations and ample time to optimize your query</a:t>
            </a:r>
          </a:p>
          <a:p>
            <a:r>
              <a:rPr lang="en-US" sz="2000" dirty="0"/>
              <a:t>Spark, by waiting until the last minute to execute the code, will compile your raw, </a:t>
            </a:r>
            <a:r>
              <a:rPr lang="en-US" sz="2000" dirty="0" err="1"/>
              <a:t>DataFrame</a:t>
            </a:r>
            <a:r>
              <a:rPr lang="en-US" sz="2000" dirty="0"/>
              <a:t> transformations, to an efficient physical plan that will run as efficiently as possible across the cluster</a:t>
            </a:r>
          </a:p>
          <a:p>
            <a:r>
              <a:rPr lang="en-US" sz="2000" dirty="0"/>
              <a:t>This provides immense benefits to the end user because Spark can optimize the entire data flow from end to end.</a:t>
            </a:r>
          </a:p>
          <a:p>
            <a:endParaRPr lang="en-US" dirty="0"/>
          </a:p>
        </p:txBody>
      </p:sp>
      <p:sp>
        <p:nvSpPr>
          <p:cNvPr id="4" name="Footer Placeholder 3">
            <a:extLst>
              <a:ext uri="{FF2B5EF4-FFF2-40B4-BE49-F238E27FC236}">
                <a16:creationId xmlns:a16="http://schemas.microsoft.com/office/drawing/2014/main" id="{DC944144-BB0D-5E44-BFD7-30A2B134744F}"/>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B56E54D9-AB77-1D4B-8B5B-CFE9AFF698C3}"/>
              </a:ext>
            </a:extLst>
          </p:cNvPr>
          <p:cNvSpPr>
            <a:spLocks noGrp="1"/>
          </p:cNvSpPr>
          <p:nvPr>
            <p:ph type="sldNum" sz="quarter" idx="12"/>
          </p:nvPr>
        </p:nvSpPr>
        <p:spPr/>
        <p:txBody>
          <a:bodyPr/>
          <a:lstStyle/>
          <a:p>
            <a:fld id="{9AA7C465-8597-4488-B68C-958448427716}" type="slidenum">
              <a:rPr lang="en-US" smtClean="0"/>
              <a:t>68</a:t>
            </a:fld>
            <a:endParaRPr lang="en-US" dirty="0"/>
          </a:p>
        </p:txBody>
      </p:sp>
    </p:spTree>
    <p:extLst>
      <p:ext uri="{BB962C8B-B14F-4D97-AF65-F5344CB8AC3E}">
        <p14:creationId xmlns:p14="http://schemas.microsoft.com/office/powerpoint/2010/main" val="36212808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1E24-D103-A849-96C5-D6100948BAFA}"/>
              </a:ext>
            </a:extLst>
          </p:cNvPr>
          <p:cNvSpPr>
            <a:spLocks noGrp="1"/>
          </p:cNvSpPr>
          <p:nvPr>
            <p:ph type="title"/>
          </p:nvPr>
        </p:nvSpPr>
        <p:spPr/>
        <p:txBody>
          <a:bodyPr/>
          <a:lstStyle/>
          <a:p>
            <a:r>
              <a:rPr lang="en-US" dirty="0"/>
              <a:t>Actions</a:t>
            </a:r>
          </a:p>
        </p:txBody>
      </p:sp>
      <p:sp>
        <p:nvSpPr>
          <p:cNvPr id="3" name="Content Placeholder 2">
            <a:extLst>
              <a:ext uri="{FF2B5EF4-FFF2-40B4-BE49-F238E27FC236}">
                <a16:creationId xmlns:a16="http://schemas.microsoft.com/office/drawing/2014/main" id="{785484B3-7806-2349-B437-BCF9B17132D2}"/>
              </a:ext>
            </a:extLst>
          </p:cNvPr>
          <p:cNvSpPr>
            <a:spLocks noGrp="1"/>
          </p:cNvSpPr>
          <p:nvPr>
            <p:ph idx="1"/>
          </p:nvPr>
        </p:nvSpPr>
        <p:spPr/>
        <p:txBody>
          <a:bodyPr/>
          <a:lstStyle/>
          <a:p>
            <a:r>
              <a:rPr lang="en-US" sz="2000" dirty="0"/>
              <a:t>Transformations allow us to build up our logical transformation plan</a:t>
            </a:r>
          </a:p>
          <a:p>
            <a:r>
              <a:rPr lang="en-US" sz="2000" dirty="0"/>
              <a:t>To trigger the computation, we run an action</a:t>
            </a:r>
          </a:p>
          <a:p>
            <a:r>
              <a:rPr lang="en-US" sz="2000" dirty="0"/>
              <a:t>An action instructs Spark to compute a result from a series of preceding transformations</a:t>
            </a:r>
          </a:p>
          <a:p>
            <a:r>
              <a:rPr lang="en-US" sz="2000" dirty="0"/>
              <a:t>The simplest action is count which gives us the total number of records in the </a:t>
            </a:r>
            <a:r>
              <a:rPr lang="en-US" sz="2000" dirty="0" err="1"/>
              <a:t>DataFrame</a:t>
            </a:r>
            <a:endParaRPr lang="en-US" sz="2000" dirty="0"/>
          </a:p>
          <a:p>
            <a:pPr marL="274320" lvl="1" indent="0">
              <a:buNone/>
            </a:pPr>
            <a:r>
              <a:rPr lang="en-US" sz="1800" dirty="0"/>
              <a:t>	</a:t>
            </a:r>
            <a:r>
              <a:rPr lang="en-US" sz="1800" dirty="0" err="1"/>
              <a:t>recordCount</a:t>
            </a:r>
            <a:r>
              <a:rPr lang="en-US" sz="1800" dirty="0"/>
              <a:t> = </a:t>
            </a:r>
            <a:r>
              <a:rPr lang="en-US" sz="1800" dirty="0" err="1"/>
              <a:t>sourceDF.count</a:t>
            </a:r>
            <a:r>
              <a:rPr lang="en-US" sz="1800" dirty="0"/>
              <a:t>()</a:t>
            </a:r>
          </a:p>
          <a:p>
            <a:pPr marL="274320" lvl="1" indent="0">
              <a:buNone/>
            </a:pPr>
            <a:r>
              <a:rPr lang="en-US" sz="1800" i="1" dirty="0"/>
              <a:t>Note </a:t>
            </a:r>
            <a:r>
              <a:rPr lang="en-US" sz="1800" i="1" dirty="0" err="1"/>
              <a:t>recordCount</a:t>
            </a:r>
            <a:r>
              <a:rPr lang="en-US" sz="1800" i="1" dirty="0"/>
              <a:t> is a simple numeric value, and not a </a:t>
            </a:r>
            <a:r>
              <a:rPr lang="en-US" sz="1800" i="1" dirty="0" err="1"/>
              <a:t>DataFrame</a:t>
            </a:r>
            <a:endParaRPr lang="en-US" sz="1800" i="1" dirty="0"/>
          </a:p>
          <a:p>
            <a:r>
              <a:rPr lang="en-US" sz="2000" dirty="0"/>
              <a:t>There are three kinds of actions:</a:t>
            </a:r>
          </a:p>
          <a:p>
            <a:pPr lvl="1"/>
            <a:r>
              <a:rPr lang="en-US" sz="1800" dirty="0"/>
              <a:t>actions to view data in the console</a:t>
            </a:r>
          </a:p>
          <a:p>
            <a:pPr lvl="1"/>
            <a:r>
              <a:rPr lang="en-US" sz="1800" dirty="0"/>
              <a:t>actions to collect data to native objects in the respective language</a:t>
            </a:r>
          </a:p>
          <a:p>
            <a:pPr lvl="1"/>
            <a:r>
              <a:rPr lang="en-US" sz="1800" dirty="0"/>
              <a:t>and actions to write to output data sources.</a:t>
            </a:r>
          </a:p>
        </p:txBody>
      </p:sp>
      <p:sp>
        <p:nvSpPr>
          <p:cNvPr id="4" name="Footer Placeholder 3">
            <a:extLst>
              <a:ext uri="{FF2B5EF4-FFF2-40B4-BE49-F238E27FC236}">
                <a16:creationId xmlns:a16="http://schemas.microsoft.com/office/drawing/2014/main" id="{F4A814F9-F41F-294C-9696-07BA15BAAF84}"/>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D4A75626-5B62-5C47-B31F-5F15D7540E6A}"/>
              </a:ext>
            </a:extLst>
          </p:cNvPr>
          <p:cNvSpPr>
            <a:spLocks noGrp="1"/>
          </p:cNvSpPr>
          <p:nvPr>
            <p:ph type="sldNum" sz="quarter" idx="12"/>
          </p:nvPr>
        </p:nvSpPr>
        <p:spPr/>
        <p:txBody>
          <a:bodyPr/>
          <a:lstStyle/>
          <a:p>
            <a:fld id="{9AA7C465-8597-4488-B68C-958448427716}" type="slidenum">
              <a:rPr lang="en-US" smtClean="0"/>
              <a:t>69</a:t>
            </a:fld>
            <a:endParaRPr lang="en-US" dirty="0"/>
          </a:p>
        </p:txBody>
      </p:sp>
    </p:spTree>
    <p:extLst>
      <p:ext uri="{BB962C8B-B14F-4D97-AF65-F5344CB8AC3E}">
        <p14:creationId xmlns:p14="http://schemas.microsoft.com/office/powerpoint/2010/main" val="407666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7AA1-1B86-F74A-9B3F-486AC7A9B26B}"/>
              </a:ext>
            </a:extLst>
          </p:cNvPr>
          <p:cNvSpPr>
            <a:spLocks noGrp="1"/>
          </p:cNvSpPr>
          <p:nvPr>
            <p:ph type="title"/>
          </p:nvPr>
        </p:nvSpPr>
        <p:spPr/>
        <p:txBody>
          <a:bodyPr/>
          <a:lstStyle/>
          <a:p>
            <a:r>
              <a:rPr lang="en-US" dirty="0" err="1"/>
              <a:t>DataFrame</a:t>
            </a:r>
            <a:endParaRPr lang="en-US" dirty="0"/>
          </a:p>
        </p:txBody>
      </p:sp>
      <p:sp>
        <p:nvSpPr>
          <p:cNvPr id="3" name="Content Placeholder 2">
            <a:extLst>
              <a:ext uri="{FF2B5EF4-FFF2-40B4-BE49-F238E27FC236}">
                <a16:creationId xmlns:a16="http://schemas.microsoft.com/office/drawing/2014/main" id="{416AEFF1-9C34-C847-95E8-D5E36E83B2ED}"/>
              </a:ext>
            </a:extLst>
          </p:cNvPr>
          <p:cNvSpPr>
            <a:spLocks noGrp="1"/>
          </p:cNvSpPr>
          <p:nvPr>
            <p:ph idx="1"/>
          </p:nvPr>
        </p:nvSpPr>
        <p:spPr>
          <a:xfrm>
            <a:off x="457200" y="1600200"/>
            <a:ext cx="8229600" cy="2819400"/>
          </a:xfrm>
        </p:spPr>
        <p:txBody>
          <a:bodyPr>
            <a:normAutofit fontScale="77500" lnSpcReduction="20000"/>
          </a:bodyPr>
          <a:lstStyle/>
          <a:p>
            <a:r>
              <a:rPr lang="en-US" dirty="0"/>
              <a:t>A </a:t>
            </a:r>
            <a:r>
              <a:rPr lang="en-US" dirty="0" err="1"/>
              <a:t>DataFrame</a:t>
            </a:r>
            <a:r>
              <a:rPr lang="en-US" dirty="0"/>
              <a:t> is the most common Structured API and simply represents a table of data with rows and columns</a:t>
            </a:r>
          </a:p>
          <a:p>
            <a:r>
              <a:rPr lang="en-US" dirty="0"/>
              <a:t>The list of columns and the types in those columns the schema</a:t>
            </a:r>
          </a:p>
          <a:p>
            <a:r>
              <a:rPr lang="en-US" dirty="0"/>
              <a:t>A simple analogy would be a spreadsheet with named columns</a:t>
            </a:r>
          </a:p>
          <a:p>
            <a:r>
              <a:rPr lang="en-US" dirty="0"/>
              <a:t>The fundamental difference is that while a spreadsheet sits on one computer in one specific location, a Spark </a:t>
            </a:r>
            <a:r>
              <a:rPr lang="en-US" dirty="0" err="1"/>
              <a:t>DataFrame</a:t>
            </a:r>
            <a:r>
              <a:rPr lang="en-US" dirty="0"/>
              <a:t> can span thousands of computers</a:t>
            </a:r>
          </a:p>
          <a:p>
            <a:r>
              <a:rPr lang="en-US" dirty="0"/>
              <a:t>Each record in a </a:t>
            </a:r>
            <a:r>
              <a:rPr lang="en-US" dirty="0" err="1"/>
              <a:t>DataFrame</a:t>
            </a:r>
            <a:r>
              <a:rPr lang="en-US" dirty="0"/>
              <a:t> must be of type Row</a:t>
            </a:r>
          </a:p>
          <a:p>
            <a:r>
              <a:rPr lang="en-US" dirty="0"/>
              <a:t>The </a:t>
            </a:r>
            <a:r>
              <a:rPr lang="en-US" dirty="0" err="1"/>
              <a:t>DataFrame</a:t>
            </a:r>
            <a:r>
              <a:rPr lang="en-US" dirty="0"/>
              <a:t> itself can be considered as contained an Array where each entry is of type Row</a:t>
            </a:r>
          </a:p>
          <a:p>
            <a:pPr marL="0" indent="0">
              <a:buNone/>
            </a:pPr>
            <a:endParaRPr lang="en-US" dirty="0"/>
          </a:p>
        </p:txBody>
      </p:sp>
      <p:sp>
        <p:nvSpPr>
          <p:cNvPr id="4" name="Footer Placeholder 3">
            <a:extLst>
              <a:ext uri="{FF2B5EF4-FFF2-40B4-BE49-F238E27FC236}">
                <a16:creationId xmlns:a16="http://schemas.microsoft.com/office/drawing/2014/main" id="{747E5BB9-52DC-B641-9F80-FBE504E80350}"/>
              </a:ext>
            </a:extLst>
          </p:cNvPr>
          <p:cNvSpPr>
            <a:spLocks noGrp="1"/>
          </p:cNvSpPr>
          <p:nvPr>
            <p:ph type="ftr" sz="quarter" idx="11"/>
          </p:nvPr>
        </p:nvSpPr>
        <p:spPr/>
        <p:txBody>
          <a:bodyPr/>
          <a:lstStyle/>
          <a:p>
            <a:r>
              <a:rPr lang="sk-SK"/>
              <a:t>CSP554</a:t>
            </a:r>
            <a:r>
              <a:rPr lang="en-US"/>
              <a:t> Module 03a</a:t>
            </a:r>
            <a:endParaRPr lang="en-US" dirty="0"/>
          </a:p>
        </p:txBody>
      </p:sp>
      <p:sp>
        <p:nvSpPr>
          <p:cNvPr id="5" name="Slide Number Placeholder 4">
            <a:extLst>
              <a:ext uri="{FF2B5EF4-FFF2-40B4-BE49-F238E27FC236}">
                <a16:creationId xmlns:a16="http://schemas.microsoft.com/office/drawing/2014/main" id="{AD3E3465-7A93-354A-940F-1A99DF12A6F4}"/>
              </a:ext>
            </a:extLst>
          </p:cNvPr>
          <p:cNvSpPr>
            <a:spLocks noGrp="1"/>
          </p:cNvSpPr>
          <p:nvPr>
            <p:ph type="sldNum" sz="quarter" idx="12"/>
          </p:nvPr>
        </p:nvSpPr>
        <p:spPr/>
        <p:txBody>
          <a:bodyPr/>
          <a:lstStyle/>
          <a:p>
            <a:fld id="{9AA7C465-8597-4488-B68C-958448427716}" type="slidenum">
              <a:rPr lang="en-US" smtClean="0"/>
              <a:t>7</a:t>
            </a:fld>
            <a:endParaRPr lang="en-US" dirty="0"/>
          </a:p>
        </p:txBody>
      </p:sp>
      <p:pic>
        <p:nvPicPr>
          <p:cNvPr id="6" name="Picture 5">
            <a:extLst>
              <a:ext uri="{FF2B5EF4-FFF2-40B4-BE49-F238E27FC236}">
                <a16:creationId xmlns:a16="http://schemas.microsoft.com/office/drawing/2014/main" id="{E6DA9944-35C4-ED44-AEB9-59C8015121AD}"/>
              </a:ext>
            </a:extLst>
          </p:cNvPr>
          <p:cNvPicPr>
            <a:picLocks noChangeAspect="1"/>
          </p:cNvPicPr>
          <p:nvPr/>
        </p:nvPicPr>
        <p:blipFill>
          <a:blip r:embed="rId2"/>
          <a:stretch>
            <a:fillRect/>
          </a:stretch>
        </p:blipFill>
        <p:spPr>
          <a:xfrm>
            <a:off x="2123515" y="4670391"/>
            <a:ext cx="5505450" cy="2111409"/>
          </a:xfrm>
          <a:prstGeom prst="rect">
            <a:avLst/>
          </a:prstGeom>
        </p:spPr>
      </p:pic>
    </p:spTree>
    <p:extLst>
      <p:ext uri="{BB962C8B-B14F-4D97-AF65-F5344CB8AC3E}">
        <p14:creationId xmlns:p14="http://schemas.microsoft.com/office/powerpoint/2010/main" val="1090756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1015-9536-064F-8DCA-A89F37B62767}"/>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6C051FE9-ACDF-2441-A3BF-06E5C5534A7E}"/>
              </a:ext>
            </a:extLst>
          </p:cNvPr>
          <p:cNvSpPr>
            <a:spLocks noGrp="1"/>
          </p:cNvSpPr>
          <p:nvPr>
            <p:ph idx="1"/>
          </p:nvPr>
        </p:nvSpPr>
        <p:spPr/>
        <p:txBody>
          <a:bodyPr/>
          <a:lstStyle/>
          <a:p>
            <a:r>
              <a:rPr lang="en-US" dirty="0"/>
              <a:t>Transformations contribute to the query plan, but they don't execute anything</a:t>
            </a:r>
          </a:p>
          <a:p>
            <a:r>
              <a:rPr lang="en-US" dirty="0"/>
              <a:t>Actions cause the execution of the query</a:t>
            </a:r>
          </a:p>
          <a:p>
            <a:endParaRPr lang="en-US" dirty="0"/>
          </a:p>
        </p:txBody>
      </p:sp>
      <p:sp>
        <p:nvSpPr>
          <p:cNvPr id="4" name="Footer Placeholder 3">
            <a:extLst>
              <a:ext uri="{FF2B5EF4-FFF2-40B4-BE49-F238E27FC236}">
                <a16:creationId xmlns:a16="http://schemas.microsoft.com/office/drawing/2014/main" id="{71FDDAA0-542F-AD45-BFD5-95148D289D18}"/>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AA3688F7-5C96-314E-A3D7-99A1F4EC657E}"/>
              </a:ext>
            </a:extLst>
          </p:cNvPr>
          <p:cNvSpPr>
            <a:spLocks noGrp="1"/>
          </p:cNvSpPr>
          <p:nvPr>
            <p:ph type="sldNum" sz="quarter" idx="12"/>
          </p:nvPr>
        </p:nvSpPr>
        <p:spPr/>
        <p:txBody>
          <a:bodyPr/>
          <a:lstStyle/>
          <a:p>
            <a:fld id="{9AA7C465-8597-4488-B68C-958448427716}" type="slidenum">
              <a:rPr lang="en-US" smtClean="0"/>
              <a:t>70</a:t>
            </a:fld>
            <a:endParaRPr lang="en-US" dirty="0"/>
          </a:p>
        </p:txBody>
      </p:sp>
      <p:pic>
        <p:nvPicPr>
          <p:cNvPr id="6" name="Picture 5">
            <a:extLst>
              <a:ext uri="{FF2B5EF4-FFF2-40B4-BE49-F238E27FC236}">
                <a16:creationId xmlns:a16="http://schemas.microsoft.com/office/drawing/2014/main" id="{354DAAAB-E807-CC46-9FCC-C685920E17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946400"/>
            <a:ext cx="7103593" cy="3340100"/>
          </a:xfrm>
          <a:prstGeom prst="rect">
            <a:avLst/>
          </a:prstGeom>
        </p:spPr>
      </p:pic>
    </p:spTree>
    <p:extLst>
      <p:ext uri="{BB962C8B-B14F-4D97-AF65-F5344CB8AC3E}">
        <p14:creationId xmlns:p14="http://schemas.microsoft.com/office/powerpoint/2010/main" val="28061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CD511-F010-0E4F-A0A2-C5C0644349AD}"/>
              </a:ext>
            </a:extLst>
          </p:cNvPr>
          <p:cNvSpPr>
            <a:spLocks noGrp="1"/>
          </p:cNvSpPr>
          <p:nvPr>
            <p:ph type="title"/>
          </p:nvPr>
        </p:nvSpPr>
        <p:spPr/>
        <p:txBody>
          <a:bodyPr/>
          <a:lstStyle/>
          <a:p>
            <a:r>
              <a:rPr lang="en-US" dirty="0"/>
              <a:t>What can I do with a </a:t>
            </a:r>
            <a:r>
              <a:rPr lang="en-US" dirty="0" err="1"/>
              <a:t>DataFrame</a:t>
            </a:r>
            <a:r>
              <a:rPr lang="en-US" dirty="0"/>
              <a:t>?</a:t>
            </a:r>
          </a:p>
        </p:txBody>
      </p:sp>
      <p:sp>
        <p:nvSpPr>
          <p:cNvPr id="3" name="Content Placeholder 2">
            <a:extLst>
              <a:ext uri="{FF2B5EF4-FFF2-40B4-BE49-F238E27FC236}">
                <a16:creationId xmlns:a16="http://schemas.microsoft.com/office/drawing/2014/main" id="{DBFA784A-E71F-2F44-980C-EDF1041E1B4D}"/>
              </a:ext>
            </a:extLst>
          </p:cNvPr>
          <p:cNvSpPr>
            <a:spLocks noGrp="1"/>
          </p:cNvSpPr>
          <p:nvPr>
            <p:ph idx="1"/>
          </p:nvPr>
        </p:nvSpPr>
        <p:spPr/>
        <p:txBody>
          <a:bodyPr/>
          <a:lstStyle/>
          <a:p>
            <a:r>
              <a:rPr lang="en-US" dirty="0"/>
              <a:t>Once you have a </a:t>
            </a:r>
            <a:r>
              <a:rPr lang="en-US" dirty="0" err="1"/>
              <a:t>DataFrame</a:t>
            </a:r>
            <a:r>
              <a:rPr lang="en-US" dirty="0"/>
              <a:t>, there are a number of operations you can perform</a:t>
            </a:r>
          </a:p>
          <a:p>
            <a:r>
              <a:rPr lang="en-US" dirty="0"/>
              <a:t>Let’s look at a few of them</a:t>
            </a:r>
          </a:p>
          <a:p>
            <a:pPr marL="0" indent="0">
              <a:buNone/>
            </a:pPr>
            <a:endParaRPr lang="en-US" dirty="0"/>
          </a:p>
          <a:p>
            <a:r>
              <a:rPr lang="en-US" dirty="0"/>
              <a:t>But, first, let’s talk about columns</a:t>
            </a:r>
          </a:p>
          <a:p>
            <a:r>
              <a:rPr lang="en-US" dirty="0"/>
              <a:t>When we say “column” here, what do we mean?</a:t>
            </a:r>
          </a:p>
          <a:p>
            <a:endParaRPr lang="en-US" dirty="0"/>
          </a:p>
          <a:p>
            <a:r>
              <a:rPr lang="en-US" dirty="0"/>
              <a:t>A </a:t>
            </a:r>
            <a:r>
              <a:rPr lang="en-US" dirty="0" err="1"/>
              <a:t>DataFrame</a:t>
            </a:r>
            <a:r>
              <a:rPr lang="en-US" dirty="0"/>
              <a:t> column is an abstraction</a:t>
            </a:r>
          </a:p>
          <a:p>
            <a:r>
              <a:rPr lang="en-US" dirty="0"/>
              <a:t>It provides a common column-oriented view of the underlying data</a:t>
            </a:r>
          </a:p>
          <a:p>
            <a:pPr lvl="1"/>
            <a:r>
              <a:rPr lang="en-US" dirty="0"/>
              <a:t>Regardless of how the data is really organized</a:t>
            </a:r>
          </a:p>
          <a:p>
            <a:endParaRPr lang="en-US" dirty="0"/>
          </a:p>
          <a:p>
            <a:endParaRPr lang="en-US" dirty="0"/>
          </a:p>
        </p:txBody>
      </p:sp>
      <p:sp>
        <p:nvSpPr>
          <p:cNvPr id="4" name="Footer Placeholder 3">
            <a:extLst>
              <a:ext uri="{FF2B5EF4-FFF2-40B4-BE49-F238E27FC236}">
                <a16:creationId xmlns:a16="http://schemas.microsoft.com/office/drawing/2014/main" id="{FD7926BD-F8FF-AA45-B227-3AC06BECC776}"/>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44EC9938-FEB8-D84B-84F7-B419F5D98DCE}"/>
              </a:ext>
            </a:extLst>
          </p:cNvPr>
          <p:cNvSpPr>
            <a:spLocks noGrp="1"/>
          </p:cNvSpPr>
          <p:nvPr>
            <p:ph type="sldNum" sz="quarter" idx="12"/>
          </p:nvPr>
        </p:nvSpPr>
        <p:spPr/>
        <p:txBody>
          <a:bodyPr/>
          <a:lstStyle/>
          <a:p>
            <a:fld id="{9AA7C465-8597-4488-B68C-958448427716}" type="slidenum">
              <a:rPr lang="en-US" smtClean="0"/>
              <a:t>71</a:t>
            </a:fld>
            <a:endParaRPr lang="en-US" dirty="0"/>
          </a:p>
        </p:txBody>
      </p:sp>
    </p:spTree>
    <p:extLst>
      <p:ext uri="{BB962C8B-B14F-4D97-AF65-F5344CB8AC3E}">
        <p14:creationId xmlns:p14="http://schemas.microsoft.com/office/powerpoint/2010/main" val="1782823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3340-04BA-4C47-BD20-449561968D78}"/>
              </a:ext>
            </a:extLst>
          </p:cNvPr>
          <p:cNvSpPr>
            <a:spLocks noGrp="1"/>
          </p:cNvSpPr>
          <p:nvPr>
            <p:ph type="title"/>
          </p:nvPr>
        </p:nvSpPr>
        <p:spPr/>
        <p:txBody>
          <a:bodyPr/>
          <a:lstStyle/>
          <a:p>
            <a:r>
              <a:rPr lang="en-US" dirty="0"/>
              <a:t>Columns</a:t>
            </a:r>
          </a:p>
        </p:txBody>
      </p:sp>
      <p:sp>
        <p:nvSpPr>
          <p:cNvPr id="3" name="Content Placeholder 2">
            <a:extLst>
              <a:ext uri="{FF2B5EF4-FFF2-40B4-BE49-F238E27FC236}">
                <a16:creationId xmlns:a16="http://schemas.microsoft.com/office/drawing/2014/main" id="{EA336F20-8FEE-D84F-A23E-FC856D0DDA73}"/>
              </a:ext>
            </a:extLst>
          </p:cNvPr>
          <p:cNvSpPr>
            <a:spLocks noGrp="1"/>
          </p:cNvSpPr>
          <p:nvPr>
            <p:ph idx="1"/>
          </p:nvPr>
        </p:nvSpPr>
        <p:spPr>
          <a:xfrm>
            <a:off x="457200" y="1600200"/>
            <a:ext cx="2590800" cy="4876800"/>
          </a:xfrm>
        </p:spPr>
        <p:txBody>
          <a:bodyPr/>
          <a:lstStyle/>
          <a:p>
            <a:pPr marL="0" indent="0">
              <a:buNone/>
            </a:pPr>
            <a:r>
              <a:rPr lang="en-US" dirty="0"/>
              <a:t>Let's see how</a:t>
            </a:r>
          </a:p>
          <a:p>
            <a:pPr marL="0" indent="0">
              <a:buNone/>
            </a:pPr>
            <a:r>
              <a:rPr lang="en-US" dirty="0" err="1"/>
              <a:t>DataFrame</a:t>
            </a:r>
            <a:endParaRPr lang="en-US" dirty="0"/>
          </a:p>
          <a:p>
            <a:pPr marL="0" indent="0">
              <a:buNone/>
            </a:pPr>
            <a:r>
              <a:rPr lang="en-US" dirty="0"/>
              <a:t>columns map</a:t>
            </a:r>
          </a:p>
          <a:p>
            <a:pPr marL="0" indent="0">
              <a:buNone/>
            </a:pPr>
            <a:r>
              <a:rPr lang="en-US" dirty="0"/>
              <a:t>onto some</a:t>
            </a:r>
          </a:p>
          <a:p>
            <a:pPr marL="0" indent="0">
              <a:buNone/>
            </a:pPr>
            <a:r>
              <a:rPr lang="en-US" dirty="0"/>
              <a:t>common data</a:t>
            </a:r>
          </a:p>
          <a:p>
            <a:pPr marL="0" indent="0">
              <a:buNone/>
            </a:pPr>
            <a:r>
              <a:rPr lang="en-US" dirty="0"/>
              <a:t>sources</a:t>
            </a:r>
          </a:p>
          <a:p>
            <a:endParaRPr lang="en-US" dirty="0"/>
          </a:p>
          <a:p>
            <a:endParaRPr lang="en-US" dirty="0"/>
          </a:p>
        </p:txBody>
      </p:sp>
      <p:sp>
        <p:nvSpPr>
          <p:cNvPr id="4" name="Footer Placeholder 3">
            <a:extLst>
              <a:ext uri="{FF2B5EF4-FFF2-40B4-BE49-F238E27FC236}">
                <a16:creationId xmlns:a16="http://schemas.microsoft.com/office/drawing/2014/main" id="{FB080ED6-67EB-1C41-BDD0-C38D5BB826C8}"/>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07A46C5A-F033-A14B-8627-FA749B505391}"/>
              </a:ext>
            </a:extLst>
          </p:cNvPr>
          <p:cNvSpPr>
            <a:spLocks noGrp="1"/>
          </p:cNvSpPr>
          <p:nvPr>
            <p:ph type="sldNum" sz="quarter" idx="12"/>
          </p:nvPr>
        </p:nvSpPr>
        <p:spPr/>
        <p:txBody>
          <a:bodyPr/>
          <a:lstStyle/>
          <a:p>
            <a:fld id="{9AA7C465-8597-4488-B68C-958448427716}" type="slidenum">
              <a:rPr lang="en-US" smtClean="0"/>
              <a:t>72</a:t>
            </a:fld>
            <a:endParaRPr lang="en-US" dirty="0"/>
          </a:p>
        </p:txBody>
      </p:sp>
      <p:pic>
        <p:nvPicPr>
          <p:cNvPr id="6" name="Picture 5">
            <a:extLst>
              <a:ext uri="{FF2B5EF4-FFF2-40B4-BE49-F238E27FC236}">
                <a16:creationId xmlns:a16="http://schemas.microsoft.com/office/drawing/2014/main" id="{05970010-A288-F547-B34E-96023CE515C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446585" y="1636691"/>
            <a:ext cx="5232400" cy="4693771"/>
          </a:xfrm>
          <a:prstGeom prst="rect">
            <a:avLst/>
          </a:prstGeom>
        </p:spPr>
      </p:pic>
    </p:spTree>
    <p:extLst>
      <p:ext uri="{BB962C8B-B14F-4D97-AF65-F5344CB8AC3E}">
        <p14:creationId xmlns:p14="http://schemas.microsoft.com/office/powerpoint/2010/main" val="1906008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3340-04BA-4C47-BD20-449561968D78}"/>
              </a:ext>
            </a:extLst>
          </p:cNvPr>
          <p:cNvSpPr>
            <a:spLocks noGrp="1"/>
          </p:cNvSpPr>
          <p:nvPr>
            <p:ph type="title"/>
          </p:nvPr>
        </p:nvSpPr>
        <p:spPr/>
        <p:txBody>
          <a:bodyPr/>
          <a:lstStyle/>
          <a:p>
            <a:r>
              <a:rPr lang="en-US" dirty="0"/>
              <a:t>Columns</a:t>
            </a:r>
          </a:p>
        </p:txBody>
      </p:sp>
      <p:sp>
        <p:nvSpPr>
          <p:cNvPr id="4" name="Footer Placeholder 3">
            <a:extLst>
              <a:ext uri="{FF2B5EF4-FFF2-40B4-BE49-F238E27FC236}">
                <a16:creationId xmlns:a16="http://schemas.microsoft.com/office/drawing/2014/main" id="{FB080ED6-67EB-1C41-BDD0-C38D5BB826C8}"/>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07A46C5A-F033-A14B-8627-FA749B505391}"/>
              </a:ext>
            </a:extLst>
          </p:cNvPr>
          <p:cNvSpPr>
            <a:spLocks noGrp="1"/>
          </p:cNvSpPr>
          <p:nvPr>
            <p:ph type="sldNum" sz="quarter" idx="12"/>
          </p:nvPr>
        </p:nvSpPr>
        <p:spPr/>
        <p:txBody>
          <a:bodyPr/>
          <a:lstStyle/>
          <a:p>
            <a:fld id="{9AA7C465-8597-4488-B68C-958448427716}" type="slidenum">
              <a:rPr lang="en-US" smtClean="0"/>
              <a:t>73</a:t>
            </a:fld>
            <a:endParaRPr lang="en-US" dirty="0"/>
          </a:p>
        </p:txBody>
      </p:sp>
      <p:sp>
        <p:nvSpPr>
          <p:cNvPr id="8" name="Content Placeholder 7">
            <a:extLst>
              <a:ext uri="{FF2B5EF4-FFF2-40B4-BE49-F238E27FC236}">
                <a16:creationId xmlns:a16="http://schemas.microsoft.com/office/drawing/2014/main" id="{41FC0419-627F-8C4A-AB05-56E607BDB4A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14F60E2-302C-3047-BB1E-222CD634C484}"/>
              </a:ext>
            </a:extLst>
          </p:cNvPr>
          <p:cNvPicPr>
            <a:picLocks noChangeAspect="1"/>
          </p:cNvPicPr>
          <p:nvPr/>
        </p:nvPicPr>
        <p:blipFill rotWithShape="1">
          <a:blip r:embed="rId2"/>
          <a:srcRect l="3412"/>
          <a:stretch/>
        </p:blipFill>
        <p:spPr>
          <a:xfrm>
            <a:off x="304800" y="678717"/>
            <a:ext cx="8462235" cy="6089015"/>
          </a:xfrm>
          <a:prstGeom prst="rect">
            <a:avLst/>
          </a:prstGeom>
        </p:spPr>
      </p:pic>
    </p:spTree>
    <p:extLst>
      <p:ext uri="{BB962C8B-B14F-4D97-AF65-F5344CB8AC3E}">
        <p14:creationId xmlns:p14="http://schemas.microsoft.com/office/powerpoint/2010/main" val="2074397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9274-4DE8-254D-B2E2-2738589A3F56}"/>
              </a:ext>
            </a:extLst>
          </p:cNvPr>
          <p:cNvSpPr>
            <a:spLocks noGrp="1"/>
          </p:cNvSpPr>
          <p:nvPr>
            <p:ph type="title"/>
          </p:nvPr>
        </p:nvSpPr>
        <p:spPr/>
        <p:txBody>
          <a:bodyPr/>
          <a:lstStyle/>
          <a:p>
            <a:r>
              <a:rPr lang="en-US" dirty="0"/>
              <a:t>Columns</a:t>
            </a:r>
          </a:p>
        </p:txBody>
      </p:sp>
      <p:sp>
        <p:nvSpPr>
          <p:cNvPr id="3" name="Content Placeholder 2">
            <a:extLst>
              <a:ext uri="{FF2B5EF4-FFF2-40B4-BE49-F238E27FC236}">
                <a16:creationId xmlns:a16="http://schemas.microsoft.com/office/drawing/2014/main" id="{8B6A0F8D-AA86-FD4D-AD6A-2D330A4FA093}"/>
              </a:ext>
            </a:extLst>
          </p:cNvPr>
          <p:cNvSpPr>
            <a:spLocks noGrp="1"/>
          </p:cNvSpPr>
          <p:nvPr>
            <p:ph idx="1"/>
          </p:nvPr>
        </p:nvSpPr>
        <p:spPr/>
        <p:txBody>
          <a:bodyPr>
            <a:normAutofit lnSpcReduction="10000"/>
          </a:bodyPr>
          <a:lstStyle/>
          <a:p>
            <a:r>
              <a:rPr lang="en-US" sz="2000" dirty="0"/>
              <a:t>Assume we have a </a:t>
            </a:r>
            <a:r>
              <a:rPr lang="en-US" sz="2000" dirty="0" err="1"/>
              <a:t>DataFrame</a:t>
            </a:r>
            <a:r>
              <a:rPr lang="en-US" sz="2000" dirty="0"/>
              <a:t>, df, that reads a data source that has "first", "last", and "age" columns</a:t>
            </a:r>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t>In Python, it’s possible to access a </a:t>
            </a:r>
            <a:r>
              <a:rPr lang="en-US" sz="2000" dirty="0" err="1"/>
              <a:t>DataFrame’s</a:t>
            </a:r>
            <a:r>
              <a:rPr lang="en-US" sz="2000" dirty="0"/>
              <a:t> columns either by attribute (</a:t>
            </a:r>
            <a:r>
              <a:rPr lang="en-US" sz="2000" dirty="0" err="1"/>
              <a:t>df.age</a:t>
            </a:r>
            <a:r>
              <a:rPr lang="en-US" sz="2000" dirty="0"/>
              <a:t>) or by indexing (df['age’])</a:t>
            </a:r>
          </a:p>
          <a:p>
            <a:r>
              <a:rPr lang="en-US" sz="2000" dirty="0"/>
              <a:t>While the former is convenient for interactive data exploration, you should use the index form</a:t>
            </a:r>
          </a:p>
          <a:p>
            <a:r>
              <a:rPr lang="en-US" sz="2000" dirty="0"/>
              <a:t>It won’t break with column names that are also attributes on the </a:t>
            </a:r>
            <a:r>
              <a:rPr lang="en-US" sz="2000" dirty="0" err="1"/>
              <a:t>DataFrame</a:t>
            </a:r>
            <a:r>
              <a:rPr lang="en-US" sz="2000" dirty="0"/>
              <a:t> class.</a:t>
            </a:r>
          </a:p>
          <a:p>
            <a:endParaRPr lang="en-US" dirty="0"/>
          </a:p>
          <a:p>
            <a:endParaRPr lang="en-US" dirty="0"/>
          </a:p>
        </p:txBody>
      </p:sp>
      <p:sp>
        <p:nvSpPr>
          <p:cNvPr id="4" name="Footer Placeholder 3">
            <a:extLst>
              <a:ext uri="{FF2B5EF4-FFF2-40B4-BE49-F238E27FC236}">
                <a16:creationId xmlns:a16="http://schemas.microsoft.com/office/drawing/2014/main" id="{FCB29A33-CBFC-2C4D-97AB-8C394D62FE86}"/>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ABF6879F-2A4D-2745-B9BD-1FCE9619CD3D}"/>
              </a:ext>
            </a:extLst>
          </p:cNvPr>
          <p:cNvSpPr>
            <a:spLocks noGrp="1"/>
          </p:cNvSpPr>
          <p:nvPr>
            <p:ph type="sldNum" sz="quarter" idx="12"/>
          </p:nvPr>
        </p:nvSpPr>
        <p:spPr/>
        <p:txBody>
          <a:bodyPr/>
          <a:lstStyle/>
          <a:p>
            <a:fld id="{9AA7C465-8597-4488-B68C-958448427716}" type="slidenum">
              <a:rPr lang="en-US" smtClean="0"/>
              <a:t>74</a:t>
            </a:fld>
            <a:endParaRPr lang="en-US" dirty="0"/>
          </a:p>
        </p:txBody>
      </p:sp>
      <p:pic>
        <p:nvPicPr>
          <p:cNvPr id="6" name="Picture 5">
            <a:extLst>
              <a:ext uri="{FF2B5EF4-FFF2-40B4-BE49-F238E27FC236}">
                <a16:creationId xmlns:a16="http://schemas.microsoft.com/office/drawing/2014/main" id="{AAC8BA1B-6C5D-EC47-8FB2-0C5351D2902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7200" y="2286000"/>
            <a:ext cx="8236592" cy="1860550"/>
          </a:xfrm>
          <a:prstGeom prst="rect">
            <a:avLst/>
          </a:prstGeom>
        </p:spPr>
      </p:pic>
    </p:spTree>
    <p:extLst>
      <p:ext uri="{BB962C8B-B14F-4D97-AF65-F5344CB8AC3E}">
        <p14:creationId xmlns:p14="http://schemas.microsoft.com/office/powerpoint/2010/main" val="1008223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Examples</a:t>
            </a:r>
          </a:p>
        </p:txBody>
      </p:sp>
      <p:sp>
        <p:nvSpPr>
          <p:cNvPr id="3" name="Content Placeholder 2"/>
          <p:cNvSpPr>
            <a:spLocks noGrp="1"/>
          </p:cNvSpPr>
          <p:nvPr>
            <p:ph idx="1"/>
          </p:nvPr>
        </p:nvSpPr>
        <p:spPr/>
        <p:txBody>
          <a:bodyPr/>
          <a:lstStyle/>
          <a:p>
            <a:r>
              <a:rPr lang="en-US" dirty="0"/>
              <a:t>Assume we have a file of age and name information (</a:t>
            </a:r>
            <a:r>
              <a:rPr lang="en-US" dirty="0" err="1"/>
              <a:t>person.json</a:t>
            </a:r>
            <a:r>
              <a:rPr lang="en-US" dirty="0"/>
              <a:t>) encoded in JSON format</a:t>
            </a:r>
          </a:p>
          <a:p>
            <a:r>
              <a:rPr lang="en-US" dirty="0"/>
              <a:t>Note, for Spark SQL a JSON record must occur on one line</a:t>
            </a:r>
          </a:p>
          <a:p>
            <a:endParaRPr lang="en-US" dirty="0"/>
          </a:p>
          <a:p>
            <a:pPr marL="274320" lvl="1" indent="0">
              <a:buNone/>
            </a:pPr>
            <a:r>
              <a:rPr lang="en-US" sz="2400" dirty="0"/>
              <a:t>{"</a:t>
            </a:r>
            <a:r>
              <a:rPr lang="en-US" sz="2400" dirty="0" err="1"/>
              <a:t>name":"Michael</a:t>
            </a:r>
            <a:r>
              <a:rPr lang="en-US" sz="2400" dirty="0"/>
              <a:t>"}</a:t>
            </a:r>
          </a:p>
          <a:p>
            <a:pPr marL="274320" lvl="1" indent="0">
              <a:buNone/>
            </a:pPr>
            <a:r>
              <a:rPr lang="en-US" sz="2400" dirty="0"/>
              <a:t>{"</a:t>
            </a:r>
            <a:r>
              <a:rPr lang="en-US" sz="2400" dirty="0" err="1"/>
              <a:t>name":"Andy</a:t>
            </a:r>
            <a:r>
              <a:rPr lang="en-US" sz="2400" dirty="0"/>
              <a:t>", "age":30}</a:t>
            </a:r>
          </a:p>
          <a:p>
            <a:pPr marL="274320" lvl="1" indent="0">
              <a:buNone/>
            </a:pPr>
            <a:r>
              <a:rPr lang="en-US" sz="2400" dirty="0"/>
              <a:t>{"</a:t>
            </a:r>
            <a:r>
              <a:rPr lang="en-US" sz="2400" dirty="0" err="1"/>
              <a:t>name":"Justin</a:t>
            </a:r>
            <a:r>
              <a:rPr lang="en-US" sz="2400" dirty="0"/>
              <a:t>", "age":19}</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75</a:t>
            </a:fld>
            <a:endParaRPr lang="en-US" dirty="0"/>
          </a:p>
        </p:txBody>
      </p:sp>
    </p:spTree>
    <p:extLst>
      <p:ext uri="{BB962C8B-B14F-4D97-AF65-F5344CB8AC3E}">
        <p14:creationId xmlns:p14="http://schemas.microsoft.com/office/powerpoint/2010/main" val="2058724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Examples: Create a </a:t>
            </a:r>
            <a:r>
              <a:rPr lang="en-US" sz="3100" dirty="0" err="1"/>
              <a:t>DataFrame</a:t>
            </a:r>
            <a:r>
              <a:rPr lang="en-US" sz="3100" dirty="0"/>
              <a:t> from a File </a:t>
            </a:r>
          </a:p>
        </p:txBody>
      </p:sp>
      <p:sp>
        <p:nvSpPr>
          <p:cNvPr id="3" name="Content Placeholder 2"/>
          <p:cNvSpPr>
            <a:spLocks noGrp="1"/>
          </p:cNvSpPr>
          <p:nvPr>
            <p:ph idx="1"/>
          </p:nvPr>
        </p:nvSpPr>
        <p:spPr/>
        <p:txBody>
          <a:bodyPr>
            <a:normAutofit/>
          </a:bodyPr>
          <a:lstStyle/>
          <a:p>
            <a:pPr marL="0" indent="0">
              <a:buNone/>
            </a:pPr>
            <a:r>
              <a:rPr lang="en-US" sz="2000" dirty="0"/>
              <a:t>from </a:t>
            </a:r>
            <a:r>
              <a:rPr lang="en-US" sz="2000" dirty="0" err="1"/>
              <a:t>pyspark.sql</a:t>
            </a:r>
            <a:r>
              <a:rPr lang="en-US" sz="2000" dirty="0"/>
              <a:t> import </a:t>
            </a:r>
            <a:r>
              <a:rPr lang="en-US" sz="2000" dirty="0" err="1"/>
              <a:t>SparkSession</a:t>
            </a:r>
            <a:endParaRPr lang="en-US" sz="2000" dirty="0"/>
          </a:p>
          <a:p>
            <a:pPr marL="0" indent="0">
              <a:buNone/>
            </a:pPr>
            <a:r>
              <a:rPr lang="en-US" sz="2000" dirty="0"/>
              <a:t>spark = </a:t>
            </a:r>
            <a:r>
              <a:rPr lang="en-US" sz="2000" dirty="0" err="1"/>
              <a:t>SparkSession</a:t>
            </a:r>
            <a:r>
              <a:rPr lang="en-US" sz="2000" dirty="0"/>
              <a:t>(</a:t>
            </a:r>
            <a:r>
              <a:rPr lang="en-US" sz="2000" dirty="0" err="1"/>
              <a:t>sc</a:t>
            </a:r>
            <a:r>
              <a:rPr lang="en-US" sz="2000" dirty="0"/>
              <a:t>)</a:t>
            </a:r>
          </a:p>
          <a:p>
            <a:pPr marL="0" indent="0">
              <a:buNone/>
            </a:pPr>
            <a:endParaRPr lang="en-US" sz="2000" dirty="0"/>
          </a:p>
          <a:p>
            <a:pPr marL="0" indent="0">
              <a:buNone/>
            </a:pPr>
            <a:r>
              <a:rPr lang="en-US" sz="2000" dirty="0"/>
              <a:t># Create the </a:t>
            </a:r>
            <a:r>
              <a:rPr lang="en-US" sz="2000" dirty="0" err="1"/>
              <a:t>DataFrame</a:t>
            </a:r>
            <a:endParaRPr lang="en-US" sz="2000" dirty="0"/>
          </a:p>
          <a:p>
            <a:pPr marL="0" indent="0">
              <a:buNone/>
            </a:pPr>
            <a:r>
              <a:rPr lang="en-US" sz="2000" dirty="0"/>
              <a:t>df = </a:t>
            </a:r>
            <a:r>
              <a:rPr lang="en-US" sz="2000" dirty="0" err="1"/>
              <a:t>spark.read.json</a:t>
            </a:r>
            <a:r>
              <a:rPr lang="en-US" sz="2000" dirty="0"/>
              <a:t>(“</a:t>
            </a:r>
            <a:r>
              <a:rPr lang="en-US" sz="2000" dirty="0" err="1"/>
              <a:t>hdfs</a:t>
            </a:r>
            <a:r>
              <a:rPr lang="en-US" sz="2000" dirty="0"/>
              <a:t>:///user/</a:t>
            </a:r>
            <a:r>
              <a:rPr lang="sk-SK" sz="2000" dirty="0"/>
              <a:t>CSP554</a:t>
            </a:r>
            <a:r>
              <a:rPr lang="en-US" sz="2000" dirty="0"/>
              <a:t>prof/</a:t>
            </a:r>
            <a:r>
              <a:rPr lang="en-US" sz="2000" dirty="0" err="1"/>
              <a:t>people.json</a:t>
            </a:r>
            <a:r>
              <a:rPr lang="en-US" sz="2000" dirty="0"/>
              <a:t>")</a:t>
            </a:r>
          </a:p>
          <a:p>
            <a:pPr marL="0" indent="0">
              <a:buNone/>
            </a:pPr>
            <a:endParaRPr lang="en-US" sz="2000" dirty="0"/>
          </a:p>
          <a:p>
            <a:r>
              <a:rPr lang="en-US" sz="2000" dirty="0"/>
              <a:t>The read function of the </a:t>
            </a:r>
            <a:r>
              <a:rPr lang="en-US" sz="2000" dirty="0" err="1"/>
              <a:t>SparkSession</a:t>
            </a:r>
            <a:r>
              <a:rPr lang="en-US" sz="2000" dirty="0"/>
              <a:t> creates a </a:t>
            </a:r>
            <a:r>
              <a:rPr lang="en-US" sz="2000" dirty="0" err="1"/>
              <a:t>DataFrameReader</a:t>
            </a:r>
            <a:r>
              <a:rPr lang="en-US" sz="2000" dirty="0"/>
              <a:t> whose </a:t>
            </a:r>
            <a:r>
              <a:rPr lang="en-US" sz="2000" dirty="0" err="1"/>
              <a:t>json</a:t>
            </a:r>
            <a:r>
              <a:rPr lang="en-US" sz="2000" dirty="0"/>
              <a:t>() function loads the indicated file into a </a:t>
            </a:r>
            <a:r>
              <a:rPr lang="en-US" sz="2000" dirty="0" err="1"/>
              <a:t>DataFrame</a:t>
            </a:r>
            <a:endParaRPr lang="en-US" sz="2000" dirty="0"/>
          </a:p>
          <a:p>
            <a:r>
              <a:rPr lang="en-US" sz="2000" dirty="0"/>
              <a:t>On loading the </a:t>
            </a:r>
            <a:r>
              <a:rPr lang="en-US" sz="2000" dirty="0" err="1"/>
              <a:t>DataFrame</a:t>
            </a:r>
            <a:r>
              <a:rPr lang="en-US" sz="2000" dirty="0"/>
              <a:t> schema is inferred from the input file</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76</a:t>
            </a:fld>
            <a:endParaRPr lang="en-US" dirty="0"/>
          </a:p>
        </p:txBody>
      </p:sp>
    </p:spTree>
    <p:extLst>
      <p:ext uri="{BB962C8B-B14F-4D97-AF65-F5344CB8AC3E}">
        <p14:creationId xmlns:p14="http://schemas.microsoft.com/office/powerpoint/2010/main" val="3874462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CA48-E4DB-BA40-968B-1491DD7480C0}"/>
              </a:ext>
            </a:extLst>
          </p:cNvPr>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Examples: Show the Content of the </a:t>
            </a:r>
            <a:r>
              <a:rPr lang="en-US" sz="3100" dirty="0" err="1"/>
              <a:t>DataFrame</a:t>
            </a:r>
            <a:endParaRPr lang="en-US" dirty="0"/>
          </a:p>
        </p:txBody>
      </p:sp>
      <p:sp>
        <p:nvSpPr>
          <p:cNvPr id="3" name="Content Placeholder 2">
            <a:extLst>
              <a:ext uri="{FF2B5EF4-FFF2-40B4-BE49-F238E27FC236}">
                <a16:creationId xmlns:a16="http://schemas.microsoft.com/office/drawing/2014/main" id="{5CDB8102-8B07-D348-B6A8-3EC72FEBEB67}"/>
              </a:ext>
            </a:extLst>
          </p:cNvPr>
          <p:cNvSpPr>
            <a:spLocks noGrp="1"/>
          </p:cNvSpPr>
          <p:nvPr>
            <p:ph idx="1"/>
          </p:nvPr>
        </p:nvSpPr>
        <p:spPr/>
        <p:txBody>
          <a:bodyPr/>
          <a:lstStyle/>
          <a:p>
            <a:r>
              <a:rPr lang="en-US" dirty="0"/>
              <a:t>You can look at the first n elements in a </a:t>
            </a:r>
            <a:r>
              <a:rPr lang="en-US" dirty="0" err="1"/>
              <a:t>DataFrame</a:t>
            </a:r>
            <a:r>
              <a:rPr lang="en-US" dirty="0"/>
              <a:t> with the show(n=20) method</a:t>
            </a:r>
          </a:p>
          <a:p>
            <a:pPr lvl="1"/>
            <a:r>
              <a:rPr lang="en-US" dirty="0"/>
              <a:t>If not specified, n defaults to 20</a:t>
            </a:r>
          </a:p>
          <a:p>
            <a:pPr lvl="1"/>
            <a:r>
              <a:rPr lang="en-US" b="1" dirty="0"/>
              <a:t>This method is an action</a:t>
            </a:r>
          </a:p>
          <a:p>
            <a:r>
              <a:rPr lang="en-US" dirty="0"/>
              <a:t>show()…</a:t>
            </a:r>
          </a:p>
          <a:p>
            <a:pPr lvl="1"/>
            <a:r>
              <a:rPr lang="en-US" dirty="0"/>
              <a:t>Reads the input source</a:t>
            </a:r>
          </a:p>
          <a:p>
            <a:pPr lvl="1"/>
            <a:r>
              <a:rPr lang="en-US" dirty="0"/>
              <a:t>Executes the RDD DAG across the cluster</a:t>
            </a:r>
          </a:p>
          <a:p>
            <a:pPr lvl="1"/>
            <a:r>
              <a:rPr lang="en-US" dirty="0"/>
              <a:t>Pulls the n elements back to the driver JVM</a:t>
            </a:r>
          </a:p>
          <a:p>
            <a:pPr lvl="1"/>
            <a:r>
              <a:rPr lang="en-US" dirty="0"/>
              <a:t>Displays those elements in a tabular form</a:t>
            </a:r>
          </a:p>
          <a:p>
            <a:endParaRPr lang="en-US" dirty="0"/>
          </a:p>
        </p:txBody>
      </p:sp>
      <p:sp>
        <p:nvSpPr>
          <p:cNvPr id="4" name="Footer Placeholder 3">
            <a:extLst>
              <a:ext uri="{FF2B5EF4-FFF2-40B4-BE49-F238E27FC236}">
                <a16:creationId xmlns:a16="http://schemas.microsoft.com/office/drawing/2014/main" id="{0A6CE71D-F4CA-8F45-8867-F5C9C9F81C17}"/>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37ECC3AB-9A70-9346-BA10-C509865B78A2}"/>
              </a:ext>
            </a:extLst>
          </p:cNvPr>
          <p:cNvSpPr>
            <a:spLocks noGrp="1"/>
          </p:cNvSpPr>
          <p:nvPr>
            <p:ph type="sldNum" sz="quarter" idx="12"/>
          </p:nvPr>
        </p:nvSpPr>
        <p:spPr/>
        <p:txBody>
          <a:bodyPr/>
          <a:lstStyle/>
          <a:p>
            <a:fld id="{9AA7C465-8597-4488-B68C-958448427716}" type="slidenum">
              <a:rPr lang="en-US" smtClean="0"/>
              <a:t>77</a:t>
            </a:fld>
            <a:endParaRPr lang="en-US" dirty="0"/>
          </a:p>
        </p:txBody>
      </p:sp>
    </p:spTree>
    <p:extLst>
      <p:ext uri="{BB962C8B-B14F-4D97-AF65-F5344CB8AC3E}">
        <p14:creationId xmlns:p14="http://schemas.microsoft.com/office/powerpoint/2010/main" val="4182121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Examples: Show the Content of the </a:t>
            </a:r>
            <a:r>
              <a:rPr lang="en-US" sz="3100" dirty="0" err="1"/>
              <a:t>DataFrame</a:t>
            </a:r>
            <a:endParaRPr lang="en-US" sz="3100" dirty="0"/>
          </a:p>
        </p:txBody>
      </p:sp>
      <p:sp>
        <p:nvSpPr>
          <p:cNvPr id="3" name="Content Placeholder 2"/>
          <p:cNvSpPr>
            <a:spLocks noGrp="1"/>
          </p:cNvSpPr>
          <p:nvPr>
            <p:ph idx="1"/>
          </p:nvPr>
        </p:nvSpPr>
        <p:spPr/>
        <p:txBody>
          <a:bodyPr/>
          <a:lstStyle/>
          <a:p>
            <a:pPr marL="0" indent="0">
              <a:buNone/>
            </a:pPr>
            <a:r>
              <a:rPr lang="en-US" dirty="0" err="1"/>
              <a:t>df.show</a:t>
            </a:r>
            <a:r>
              <a:rPr lang="en-US" dirty="0"/>
              <a:t>()</a:t>
            </a:r>
          </a:p>
          <a:p>
            <a:endParaRPr lang="en-US" dirty="0"/>
          </a:p>
          <a:p>
            <a:r>
              <a:rPr lang="en-US" dirty="0"/>
              <a:t>Output</a:t>
            </a:r>
          </a:p>
          <a:p>
            <a:pPr marL="274320" lvl="1" indent="0">
              <a:buNone/>
            </a:pPr>
            <a:r>
              <a:rPr lang="en-US" dirty="0"/>
              <a:t>age  name</a:t>
            </a:r>
          </a:p>
          <a:p>
            <a:pPr marL="274320" lvl="1" indent="0">
              <a:buNone/>
            </a:pPr>
            <a:r>
              <a:rPr lang="en-US" dirty="0"/>
              <a:t>null Michael</a:t>
            </a:r>
          </a:p>
          <a:p>
            <a:pPr marL="274320" lvl="1" indent="0">
              <a:buNone/>
            </a:pPr>
            <a:r>
              <a:rPr lang="en-US" dirty="0"/>
              <a:t>30   Andy</a:t>
            </a:r>
          </a:p>
          <a:p>
            <a:pPr marL="274320" lvl="1" indent="0">
              <a:buNone/>
            </a:pPr>
            <a:r>
              <a:rPr lang="en-US" dirty="0"/>
              <a:t>19   Justin</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78</a:t>
            </a:fld>
            <a:endParaRPr lang="en-US" dirty="0"/>
          </a:p>
        </p:txBody>
      </p:sp>
    </p:spTree>
    <p:extLst>
      <p:ext uri="{BB962C8B-B14F-4D97-AF65-F5344CB8AC3E}">
        <p14:creationId xmlns:p14="http://schemas.microsoft.com/office/powerpoint/2010/main" val="3415564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Examples: Print the Schema in a Tree Format</a:t>
            </a:r>
          </a:p>
        </p:txBody>
      </p:sp>
      <p:sp>
        <p:nvSpPr>
          <p:cNvPr id="3" name="Content Placeholder 2"/>
          <p:cNvSpPr>
            <a:spLocks noGrp="1"/>
          </p:cNvSpPr>
          <p:nvPr>
            <p:ph idx="1"/>
          </p:nvPr>
        </p:nvSpPr>
        <p:spPr/>
        <p:txBody>
          <a:bodyPr/>
          <a:lstStyle/>
          <a:p>
            <a:pPr marL="0" indent="0">
              <a:buNone/>
            </a:pPr>
            <a:r>
              <a:rPr lang="en-US" dirty="0" err="1"/>
              <a:t>df.printSchema</a:t>
            </a:r>
            <a:r>
              <a:rPr lang="en-US" dirty="0"/>
              <a:t>()</a:t>
            </a:r>
          </a:p>
          <a:p>
            <a:pPr marL="0" indent="0">
              <a:buNone/>
            </a:pPr>
            <a:endParaRPr lang="en-US" dirty="0"/>
          </a:p>
          <a:p>
            <a:pPr marL="0" indent="0">
              <a:buNone/>
            </a:pPr>
            <a:r>
              <a:rPr lang="en-US" dirty="0"/>
              <a:t>You can have Spark tell you what it thinks the data schema is, by calling the </a:t>
            </a:r>
            <a:r>
              <a:rPr lang="en-US" dirty="0" err="1"/>
              <a:t>printSchema</a:t>
            </a:r>
            <a:r>
              <a:rPr lang="en-US" dirty="0"/>
              <a:t>() method</a:t>
            </a:r>
          </a:p>
          <a:p>
            <a:endParaRPr lang="en-US" dirty="0"/>
          </a:p>
          <a:p>
            <a:r>
              <a:rPr lang="en-US" dirty="0" err="1"/>
              <a:t>Ouptut</a:t>
            </a:r>
            <a:endParaRPr lang="en-US" dirty="0"/>
          </a:p>
          <a:p>
            <a:pPr marL="274320" lvl="1" indent="0">
              <a:buNone/>
            </a:pPr>
            <a:r>
              <a:rPr lang="en-US" dirty="0"/>
              <a:t>root</a:t>
            </a:r>
          </a:p>
          <a:p>
            <a:pPr marL="274320" lvl="1" indent="0">
              <a:buNone/>
            </a:pPr>
            <a:r>
              <a:rPr lang="en-US" dirty="0"/>
              <a:t>|-- age: long (</a:t>
            </a:r>
            <a:r>
              <a:rPr lang="en-US" dirty="0" err="1"/>
              <a:t>nullable</a:t>
            </a:r>
            <a:r>
              <a:rPr lang="en-US" dirty="0"/>
              <a:t> = true)</a:t>
            </a:r>
          </a:p>
          <a:p>
            <a:pPr marL="274320" lvl="1" indent="0">
              <a:buNone/>
            </a:pPr>
            <a:r>
              <a:rPr lang="en-US" dirty="0"/>
              <a:t>|-- name: string (</a:t>
            </a:r>
            <a:r>
              <a:rPr lang="en-US" dirty="0" err="1"/>
              <a:t>nullable</a:t>
            </a:r>
            <a:r>
              <a:rPr lang="en-US" dirty="0"/>
              <a:t> = true)</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79</a:t>
            </a:fld>
            <a:endParaRPr lang="en-US" dirty="0"/>
          </a:p>
        </p:txBody>
      </p:sp>
    </p:spTree>
    <p:extLst>
      <p:ext uri="{BB962C8B-B14F-4D97-AF65-F5344CB8AC3E}">
        <p14:creationId xmlns:p14="http://schemas.microsoft.com/office/powerpoint/2010/main" val="3143008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735F-A3E8-774F-AE82-9A715C39A384}"/>
              </a:ext>
            </a:extLst>
          </p:cNvPr>
          <p:cNvSpPr>
            <a:spLocks noGrp="1"/>
          </p:cNvSpPr>
          <p:nvPr>
            <p:ph type="title"/>
          </p:nvPr>
        </p:nvSpPr>
        <p:spPr/>
        <p:txBody>
          <a:bodyPr/>
          <a:lstStyle/>
          <a:p>
            <a:r>
              <a:rPr lang="en-US" dirty="0"/>
              <a:t>Partitions</a:t>
            </a:r>
          </a:p>
        </p:txBody>
      </p:sp>
      <p:sp>
        <p:nvSpPr>
          <p:cNvPr id="3" name="Content Placeholder 2">
            <a:extLst>
              <a:ext uri="{FF2B5EF4-FFF2-40B4-BE49-F238E27FC236}">
                <a16:creationId xmlns:a16="http://schemas.microsoft.com/office/drawing/2014/main" id="{749924E9-6CF0-7C45-836D-4F540F2B3D00}"/>
              </a:ext>
            </a:extLst>
          </p:cNvPr>
          <p:cNvSpPr>
            <a:spLocks noGrp="1"/>
          </p:cNvSpPr>
          <p:nvPr>
            <p:ph idx="1"/>
          </p:nvPr>
        </p:nvSpPr>
        <p:spPr/>
        <p:txBody>
          <a:bodyPr>
            <a:normAutofit/>
          </a:bodyPr>
          <a:lstStyle/>
          <a:p>
            <a:r>
              <a:rPr lang="en-US" sz="2200" dirty="0"/>
              <a:t>In order to allow every executor to perform work in parallel, Spark breaks up the data into chunks, called partitions</a:t>
            </a:r>
          </a:p>
          <a:p>
            <a:r>
              <a:rPr lang="en-US" sz="2200" dirty="0"/>
              <a:t>A partition is a collection of </a:t>
            </a:r>
            <a:r>
              <a:rPr lang="en-US" sz="2200" dirty="0" err="1"/>
              <a:t>DataFrame</a:t>
            </a:r>
            <a:r>
              <a:rPr lang="en-US" sz="2200" dirty="0"/>
              <a:t> or </a:t>
            </a:r>
            <a:r>
              <a:rPr lang="en-US" sz="2200" dirty="0" err="1"/>
              <a:t>DataSet</a:t>
            </a:r>
            <a:r>
              <a:rPr lang="en-US" sz="2200" dirty="0"/>
              <a:t> rows that sit on one physical (or virtual) machine in our cluster</a:t>
            </a:r>
          </a:p>
          <a:p>
            <a:r>
              <a:rPr lang="en-US" sz="2200" dirty="0"/>
              <a:t>A </a:t>
            </a:r>
            <a:r>
              <a:rPr lang="en-US" sz="2200" dirty="0" err="1"/>
              <a:t>DataFrame’s</a:t>
            </a:r>
            <a:r>
              <a:rPr lang="en-US" sz="2200" dirty="0"/>
              <a:t> partitions represent how the data is distributed across a cluster of machines during execution</a:t>
            </a:r>
          </a:p>
          <a:p>
            <a:r>
              <a:rPr lang="en-US" sz="2200" dirty="0"/>
              <a:t>If you have one partition, Spark will only have a parallelism of one even if you have thousands of executors. </a:t>
            </a:r>
          </a:p>
          <a:p>
            <a:r>
              <a:rPr lang="en-US" sz="2200" dirty="0"/>
              <a:t>If you have many partitions, but only one executor Spark will still only have a parallelism of one because there is only one computation resource</a:t>
            </a:r>
          </a:p>
        </p:txBody>
      </p:sp>
      <p:sp>
        <p:nvSpPr>
          <p:cNvPr id="4" name="Footer Placeholder 3">
            <a:extLst>
              <a:ext uri="{FF2B5EF4-FFF2-40B4-BE49-F238E27FC236}">
                <a16:creationId xmlns:a16="http://schemas.microsoft.com/office/drawing/2014/main" id="{0F59E942-6910-3D46-BBB0-88AD343E4E7A}"/>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2EAB8CF0-3C85-C949-9EA8-C9B9FFD26A81}"/>
              </a:ext>
            </a:extLst>
          </p:cNvPr>
          <p:cNvSpPr>
            <a:spLocks noGrp="1"/>
          </p:cNvSpPr>
          <p:nvPr>
            <p:ph type="sldNum" sz="quarter" idx="12"/>
          </p:nvPr>
        </p:nvSpPr>
        <p:spPr/>
        <p:txBody>
          <a:bodyPr/>
          <a:lstStyle/>
          <a:p>
            <a:fld id="{9AA7C465-8597-4488-B68C-958448427716}" type="slidenum">
              <a:rPr lang="en-US" smtClean="0"/>
              <a:t>8</a:t>
            </a:fld>
            <a:endParaRPr lang="en-US" dirty="0"/>
          </a:p>
        </p:txBody>
      </p:sp>
    </p:spTree>
    <p:extLst>
      <p:ext uri="{BB962C8B-B14F-4D97-AF65-F5344CB8AC3E}">
        <p14:creationId xmlns:p14="http://schemas.microsoft.com/office/powerpoint/2010/main" val="15240521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collect()</a:t>
            </a:r>
          </a:p>
        </p:txBody>
      </p:sp>
      <p:sp>
        <p:nvSpPr>
          <p:cNvPr id="3" name="Content Placeholder 2"/>
          <p:cNvSpPr>
            <a:spLocks noGrp="1"/>
          </p:cNvSpPr>
          <p:nvPr>
            <p:ph idx="1"/>
          </p:nvPr>
        </p:nvSpPr>
        <p:spPr/>
        <p:txBody>
          <a:bodyPr>
            <a:normAutofit/>
          </a:bodyPr>
          <a:lstStyle/>
          <a:p>
            <a:r>
              <a:rPr lang="en-US" dirty="0"/>
              <a:t>The collect() action is used to retrieve all the elements of a </a:t>
            </a:r>
            <a:r>
              <a:rPr lang="en-US" dirty="0" err="1"/>
              <a:t>DataFrame</a:t>
            </a:r>
            <a:r>
              <a:rPr lang="en-US" dirty="0"/>
              <a:t> to the driver node</a:t>
            </a:r>
          </a:p>
          <a:p>
            <a:r>
              <a:rPr lang="en-US" dirty="0"/>
              <a:t>Use collect() on smaller dataset usually after filter(), group(), count() etc. </a:t>
            </a:r>
          </a:p>
          <a:p>
            <a:r>
              <a:rPr lang="en-US" dirty="0"/>
              <a:t>Retrieving larger dataset results in out of memory</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80</a:t>
            </a:fld>
            <a:endParaRPr lang="en-US" dirty="0"/>
          </a:p>
        </p:txBody>
      </p:sp>
    </p:spTree>
    <p:extLst>
      <p:ext uri="{BB962C8B-B14F-4D97-AF65-F5344CB8AC3E}">
        <p14:creationId xmlns:p14="http://schemas.microsoft.com/office/powerpoint/2010/main" val="11627751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collect()</a:t>
            </a:r>
          </a:p>
        </p:txBody>
      </p:sp>
      <p:sp>
        <p:nvSpPr>
          <p:cNvPr id="3" name="Content Placeholder 2"/>
          <p:cNvSpPr>
            <a:spLocks noGrp="1"/>
          </p:cNvSpPr>
          <p:nvPr>
            <p:ph idx="1"/>
          </p:nvPr>
        </p:nvSpPr>
        <p:spPr/>
        <p:txBody>
          <a:bodyPr>
            <a:normAutofit fontScale="77500" lnSpcReduction="20000"/>
          </a:bodyPr>
          <a:lstStyle/>
          <a:p>
            <a:pPr marL="0" indent="0">
              <a:buNone/>
            </a:pPr>
            <a:r>
              <a:rPr lang="en-US" sz="2200" dirty="0"/>
              <a:t>dept = [("Finance",10), \</a:t>
            </a:r>
          </a:p>
          <a:p>
            <a:pPr marL="0" indent="0">
              <a:buNone/>
            </a:pPr>
            <a:r>
              <a:rPr lang="en-US" sz="2200" dirty="0"/>
              <a:t>    ("Marketing",20), \</a:t>
            </a:r>
          </a:p>
          <a:p>
            <a:pPr marL="0" indent="0">
              <a:buNone/>
            </a:pPr>
            <a:r>
              <a:rPr lang="en-US" sz="2200" dirty="0"/>
              <a:t>    ("Sales",30), \</a:t>
            </a:r>
          </a:p>
          <a:p>
            <a:pPr marL="0" indent="0">
              <a:buNone/>
            </a:pPr>
            <a:r>
              <a:rPr lang="en-US" sz="2200" dirty="0"/>
              <a:t>    ("IT",40) \</a:t>
            </a:r>
          </a:p>
          <a:p>
            <a:pPr marL="0" indent="0">
              <a:buNone/>
            </a:pPr>
            <a:r>
              <a:rPr lang="en-US" sz="2200" dirty="0"/>
              <a:t>  ]</a:t>
            </a:r>
          </a:p>
          <a:p>
            <a:pPr marL="0" indent="0">
              <a:buNone/>
            </a:pPr>
            <a:r>
              <a:rPr lang="en-US" sz="2200" dirty="0" err="1"/>
              <a:t>deptColumns</a:t>
            </a:r>
            <a:r>
              <a:rPr lang="en-US" sz="2200" dirty="0"/>
              <a:t> = ["dept_name","</a:t>
            </a:r>
            <a:r>
              <a:rPr lang="en-US" sz="2200" dirty="0" err="1"/>
              <a:t>dept_id</a:t>
            </a:r>
            <a:r>
              <a:rPr lang="en-US" sz="2200" dirty="0"/>
              <a:t>"]</a:t>
            </a:r>
          </a:p>
          <a:p>
            <a:pPr marL="0" indent="0">
              <a:buNone/>
            </a:pPr>
            <a:r>
              <a:rPr lang="en-US" sz="2200" dirty="0" err="1"/>
              <a:t>deptDF</a:t>
            </a:r>
            <a:r>
              <a:rPr lang="en-US" sz="2200" dirty="0"/>
              <a:t> = </a:t>
            </a:r>
            <a:r>
              <a:rPr lang="en-US" sz="2200" dirty="0" err="1"/>
              <a:t>spark.createDataFrame</a:t>
            </a:r>
            <a:r>
              <a:rPr lang="en-US" sz="2200" dirty="0"/>
              <a:t>(data=dept, schema = </a:t>
            </a:r>
            <a:r>
              <a:rPr lang="en-US" sz="2200" dirty="0" err="1"/>
              <a:t>deptColumns</a:t>
            </a:r>
            <a:r>
              <a:rPr lang="en-US" sz="2200" dirty="0"/>
              <a:t>)</a:t>
            </a:r>
          </a:p>
          <a:p>
            <a:pPr marL="0" indent="0">
              <a:buNone/>
            </a:pPr>
            <a:r>
              <a:rPr lang="en-US" sz="2200" dirty="0" err="1"/>
              <a:t>deptDF.show</a:t>
            </a:r>
            <a:r>
              <a:rPr lang="en-US" sz="2200" dirty="0"/>
              <a:t>(truncate=False)</a:t>
            </a:r>
          </a:p>
          <a:p>
            <a:pPr marL="0" indent="0">
              <a:buNone/>
            </a:pPr>
            <a:endParaRPr lang="en-US" sz="2200" dirty="0"/>
          </a:p>
          <a:p>
            <a:pPr marL="0" indent="0">
              <a:buNone/>
            </a:pPr>
            <a:r>
              <a:rPr lang="en-US" sz="2200" dirty="0">
                <a:latin typeface="Consolas" panose="020B0609020204030204" pitchFamily="49" charset="0"/>
                <a:cs typeface="Consolas" panose="020B0609020204030204" pitchFamily="49" charset="0"/>
              </a:rPr>
              <a:t>+---------+-------+</a:t>
            </a:r>
          </a:p>
          <a:p>
            <a:pPr marL="0" indent="0">
              <a:buNone/>
            </a:pPr>
            <a:r>
              <a:rPr lang="en-US" sz="2200" dirty="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dept_name|dept_id</a:t>
            </a:r>
            <a:r>
              <a:rPr lang="en-US" sz="2200" dirty="0">
                <a:latin typeface="Consolas" panose="020B0609020204030204" pitchFamily="49" charset="0"/>
                <a:cs typeface="Consolas" panose="020B0609020204030204" pitchFamily="49" charset="0"/>
              </a:rPr>
              <a:t>|</a:t>
            </a:r>
          </a:p>
          <a:p>
            <a:pPr marL="0" indent="0">
              <a:buNone/>
            </a:pPr>
            <a:r>
              <a:rPr lang="en-US" sz="2200" dirty="0">
                <a:latin typeface="Consolas" panose="020B0609020204030204" pitchFamily="49" charset="0"/>
                <a:cs typeface="Consolas" panose="020B0609020204030204" pitchFamily="49" charset="0"/>
              </a:rPr>
              <a:t>+---------+-------+</a:t>
            </a:r>
          </a:p>
          <a:p>
            <a:pPr marL="0" indent="0">
              <a:buNone/>
            </a:pPr>
            <a:r>
              <a:rPr lang="en-US" sz="2200" dirty="0">
                <a:latin typeface="Consolas" panose="020B0609020204030204" pitchFamily="49" charset="0"/>
                <a:cs typeface="Consolas" panose="020B0609020204030204" pitchFamily="49" charset="0"/>
              </a:rPr>
              <a:t>|Finance  |10     |</a:t>
            </a:r>
          </a:p>
          <a:p>
            <a:pPr marL="0" indent="0">
              <a:buNone/>
            </a:pPr>
            <a:r>
              <a:rPr lang="en-US" sz="2200" dirty="0">
                <a:latin typeface="Consolas" panose="020B0609020204030204" pitchFamily="49" charset="0"/>
                <a:cs typeface="Consolas" panose="020B0609020204030204" pitchFamily="49" charset="0"/>
              </a:rPr>
              <a:t>|Marketing|20     |</a:t>
            </a:r>
          </a:p>
          <a:p>
            <a:pPr marL="0" indent="0">
              <a:buNone/>
            </a:pPr>
            <a:r>
              <a:rPr lang="en-US" sz="2200" dirty="0">
                <a:latin typeface="Consolas" panose="020B0609020204030204" pitchFamily="49" charset="0"/>
                <a:cs typeface="Consolas" panose="020B0609020204030204" pitchFamily="49" charset="0"/>
              </a:rPr>
              <a:t>|Sales    |30     |</a:t>
            </a:r>
          </a:p>
          <a:p>
            <a:pPr marL="0" indent="0">
              <a:buNone/>
            </a:pPr>
            <a:r>
              <a:rPr lang="en-US" sz="2200" dirty="0">
                <a:latin typeface="Consolas" panose="020B0609020204030204" pitchFamily="49" charset="0"/>
                <a:cs typeface="Consolas" panose="020B0609020204030204" pitchFamily="49" charset="0"/>
              </a:rPr>
              <a:t>|IT       |40     |</a:t>
            </a:r>
          </a:p>
          <a:p>
            <a:pPr marL="0" indent="0">
              <a:buNone/>
            </a:pPr>
            <a:r>
              <a:rPr lang="en-US" sz="2200" dirty="0">
                <a:latin typeface="Consolas" panose="020B0609020204030204" pitchFamily="49" charset="0"/>
                <a:cs typeface="Consolas" panose="020B0609020204030204" pitchFamily="49" charset="0"/>
              </a:rPr>
              <a:t>+---------+-------+</a:t>
            </a:r>
          </a:p>
          <a:p>
            <a:pPr marL="0" indent="0">
              <a:buNone/>
            </a:pP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81</a:t>
            </a:fld>
            <a:endParaRPr lang="en-US" dirty="0"/>
          </a:p>
        </p:txBody>
      </p:sp>
    </p:spTree>
    <p:extLst>
      <p:ext uri="{BB962C8B-B14F-4D97-AF65-F5344CB8AC3E}">
        <p14:creationId xmlns:p14="http://schemas.microsoft.com/office/powerpoint/2010/main" val="3031447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collect()</a:t>
            </a:r>
          </a:p>
        </p:txBody>
      </p:sp>
      <p:sp>
        <p:nvSpPr>
          <p:cNvPr id="3" name="Content Placeholder 2"/>
          <p:cNvSpPr>
            <a:spLocks noGrp="1"/>
          </p:cNvSpPr>
          <p:nvPr>
            <p:ph idx="1"/>
          </p:nvPr>
        </p:nvSpPr>
        <p:spPr/>
        <p:txBody>
          <a:bodyPr>
            <a:normAutofit lnSpcReduction="10000"/>
          </a:bodyPr>
          <a:lstStyle/>
          <a:p>
            <a:pPr marL="0" indent="0">
              <a:buNone/>
            </a:pPr>
            <a:r>
              <a:rPr lang="en-US" dirty="0" err="1"/>
              <a:t>dataCollect</a:t>
            </a:r>
            <a:r>
              <a:rPr lang="en-US" dirty="0"/>
              <a:t> = </a:t>
            </a:r>
            <a:r>
              <a:rPr lang="en-US" dirty="0" err="1"/>
              <a:t>deptDF.collect</a:t>
            </a:r>
            <a:r>
              <a:rPr lang="en-US" dirty="0"/>
              <a:t>() </a:t>
            </a:r>
          </a:p>
          <a:p>
            <a:pPr marL="0" indent="0">
              <a:buNone/>
            </a:pPr>
            <a:r>
              <a:rPr lang="en-US" dirty="0"/>
              <a:t>print(</a:t>
            </a:r>
            <a:r>
              <a:rPr lang="en-US" dirty="0" err="1"/>
              <a:t>dataCollect</a:t>
            </a:r>
            <a:r>
              <a:rPr lang="en-US" dirty="0"/>
              <a:t>)</a:t>
            </a:r>
          </a:p>
          <a:p>
            <a:pPr marL="0" indent="0" fontAlgn="base">
              <a:buNone/>
            </a:pPr>
            <a:endParaRPr lang="en-US" sz="2000" dirty="0"/>
          </a:p>
          <a:p>
            <a:pPr marL="0" indent="0" fontAlgn="base">
              <a:buNone/>
            </a:pPr>
            <a:r>
              <a:rPr lang="en-US" dirty="0" err="1"/>
              <a:t>deptDF.collect</a:t>
            </a:r>
            <a:r>
              <a:rPr lang="en-US" dirty="0"/>
              <a:t>() retrieves all elements in a </a:t>
            </a:r>
            <a:r>
              <a:rPr lang="en-US" dirty="0" err="1"/>
              <a:t>DataFrame</a:t>
            </a:r>
            <a:r>
              <a:rPr lang="en-US" dirty="0"/>
              <a:t> as an array or Rows to the driver</a:t>
            </a:r>
          </a:p>
          <a:p>
            <a:pPr marL="0" indent="0" fontAlgn="base">
              <a:buNone/>
            </a:pPr>
            <a:endParaRPr lang="en-US" dirty="0"/>
          </a:p>
          <a:p>
            <a:pPr marL="0" indent="0" fontAlgn="base">
              <a:buNone/>
            </a:pPr>
            <a:r>
              <a:rPr lang="en-US" dirty="0"/>
              <a:t>Printing a resultant array yields below output:</a:t>
            </a:r>
          </a:p>
          <a:p>
            <a:pPr marL="0" indent="0" fontAlgn="base">
              <a:buNone/>
            </a:pPr>
            <a:endParaRPr lang="en-US" dirty="0"/>
          </a:p>
          <a:p>
            <a:pPr marL="0" indent="0">
              <a:buNone/>
            </a:pPr>
            <a:r>
              <a:rPr lang="en-US" dirty="0"/>
              <a:t>[</a:t>
            </a:r>
            <a:r>
              <a:rPr lang="en-US" sz="2000" dirty="0"/>
              <a:t>Row</a:t>
            </a:r>
            <a:r>
              <a:rPr lang="en-US" dirty="0"/>
              <a:t>(</a:t>
            </a:r>
            <a:r>
              <a:rPr lang="en-US" sz="2000" dirty="0" err="1"/>
              <a:t>dept_name</a:t>
            </a:r>
            <a:r>
              <a:rPr lang="en-US" dirty="0"/>
              <a:t>='Finance',</a:t>
            </a:r>
            <a:r>
              <a:rPr lang="en-US" sz="2000" dirty="0"/>
              <a:t> </a:t>
            </a:r>
            <a:r>
              <a:rPr lang="en-US" sz="2000" dirty="0" err="1"/>
              <a:t>dept_id</a:t>
            </a:r>
            <a:r>
              <a:rPr lang="en-US" dirty="0"/>
              <a:t>=10),</a:t>
            </a:r>
            <a:r>
              <a:rPr lang="en-US" sz="2000" dirty="0"/>
              <a:t> Row</a:t>
            </a:r>
            <a:r>
              <a:rPr lang="en-US" dirty="0"/>
              <a:t>(</a:t>
            </a:r>
            <a:r>
              <a:rPr lang="en-US" sz="2000" dirty="0" err="1"/>
              <a:t>dept_name</a:t>
            </a:r>
            <a:r>
              <a:rPr lang="en-US" dirty="0"/>
              <a:t>='Marketing',</a:t>
            </a:r>
            <a:r>
              <a:rPr lang="en-US" sz="2000" dirty="0"/>
              <a:t> </a:t>
            </a:r>
            <a:r>
              <a:rPr lang="en-US" sz="2000" dirty="0" err="1"/>
              <a:t>dept_id</a:t>
            </a:r>
            <a:r>
              <a:rPr lang="en-US" dirty="0"/>
              <a:t>=20),</a:t>
            </a:r>
            <a:r>
              <a:rPr lang="en-US" sz="2000" dirty="0"/>
              <a:t> Row</a:t>
            </a:r>
            <a:r>
              <a:rPr lang="en-US" dirty="0"/>
              <a:t>(</a:t>
            </a:r>
            <a:r>
              <a:rPr lang="en-US" sz="2000" dirty="0" err="1"/>
              <a:t>dept_name</a:t>
            </a:r>
            <a:r>
              <a:rPr lang="en-US" dirty="0"/>
              <a:t>='Sales',</a:t>
            </a:r>
            <a:r>
              <a:rPr lang="en-US" sz="2000" dirty="0"/>
              <a:t> </a:t>
            </a:r>
            <a:r>
              <a:rPr lang="en-US" sz="2000" dirty="0" err="1"/>
              <a:t>dept_id</a:t>
            </a:r>
            <a:r>
              <a:rPr lang="en-US" dirty="0"/>
              <a:t>=30),</a:t>
            </a:r>
            <a:r>
              <a:rPr lang="en-US" sz="2000" dirty="0"/>
              <a:t> </a:t>
            </a:r>
          </a:p>
          <a:p>
            <a:pPr marL="0" indent="0">
              <a:buNone/>
            </a:pPr>
            <a:r>
              <a:rPr lang="en-US" sz="2000" dirty="0"/>
              <a:t>Row</a:t>
            </a:r>
            <a:r>
              <a:rPr lang="en-US" dirty="0"/>
              <a:t>(</a:t>
            </a:r>
            <a:r>
              <a:rPr lang="en-US" sz="2000" dirty="0" err="1"/>
              <a:t>dept_name</a:t>
            </a:r>
            <a:r>
              <a:rPr lang="en-US" dirty="0"/>
              <a:t>='IT',</a:t>
            </a:r>
            <a:r>
              <a:rPr lang="en-US" sz="2000" dirty="0"/>
              <a:t> </a:t>
            </a:r>
            <a:r>
              <a:rPr lang="en-US" sz="2000" dirty="0" err="1"/>
              <a:t>dept_id</a:t>
            </a:r>
            <a:r>
              <a:rPr lang="en-US" dirty="0"/>
              <a:t>=40)]</a:t>
            </a:r>
            <a:endParaRPr lang="en-US" sz="2000" dirty="0"/>
          </a:p>
          <a:p>
            <a:pPr marL="0" indent="0">
              <a:buNone/>
            </a:pP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82</a:t>
            </a:fld>
            <a:endParaRPr lang="en-US" dirty="0"/>
          </a:p>
        </p:txBody>
      </p:sp>
    </p:spTree>
    <p:extLst>
      <p:ext uri="{BB962C8B-B14F-4D97-AF65-F5344CB8AC3E}">
        <p14:creationId xmlns:p14="http://schemas.microsoft.com/office/powerpoint/2010/main" val="3503566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C0E5-79DF-B24A-91EA-5E0EC03CED4E}"/>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a:t>select()</a:t>
            </a:r>
            <a:endParaRPr lang="en-US" dirty="0"/>
          </a:p>
        </p:txBody>
      </p:sp>
      <p:sp>
        <p:nvSpPr>
          <p:cNvPr id="3" name="Content Placeholder 2">
            <a:extLst>
              <a:ext uri="{FF2B5EF4-FFF2-40B4-BE49-F238E27FC236}">
                <a16:creationId xmlns:a16="http://schemas.microsoft.com/office/drawing/2014/main" id="{D0CA131E-AEA1-F34E-9DE7-4D43A3153633}"/>
              </a:ext>
            </a:extLst>
          </p:cNvPr>
          <p:cNvSpPr>
            <a:spLocks noGrp="1"/>
          </p:cNvSpPr>
          <p:nvPr>
            <p:ph idx="1"/>
          </p:nvPr>
        </p:nvSpPr>
        <p:spPr/>
        <p:txBody>
          <a:bodyPr/>
          <a:lstStyle/>
          <a:p>
            <a:r>
              <a:rPr lang="en-US" dirty="0"/>
              <a:t>select() is like a SQL SELECT, allowing you to limit the results to specific columns</a:t>
            </a:r>
          </a:p>
          <a:p>
            <a:pPr marL="0" indent="0">
              <a:buNone/>
            </a:pPr>
            <a:endParaRPr lang="en-US" dirty="0"/>
          </a:p>
          <a:p>
            <a:pPr marL="0" indent="0">
              <a:buNone/>
            </a:pPr>
            <a:r>
              <a:rPr lang="en-US" dirty="0" err="1"/>
              <a:t>df.select</a:t>
            </a:r>
            <a:r>
              <a:rPr lang="en-US" dirty="0"/>
              <a:t>(df['</a:t>
            </a:r>
            <a:r>
              <a:rPr lang="en-US" dirty="0" err="1"/>
              <a:t>first_name</a:t>
            </a:r>
            <a:r>
              <a:rPr lang="en-US" dirty="0"/>
              <a:t>'], df['age'], df['age'] &gt; 49).show(5)</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54EEF9B1-7055-8645-B95B-D10ECC45D8BE}"/>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20832D4A-E246-D740-A6E7-180A7A8593C6}"/>
              </a:ext>
            </a:extLst>
          </p:cNvPr>
          <p:cNvSpPr>
            <a:spLocks noGrp="1"/>
          </p:cNvSpPr>
          <p:nvPr>
            <p:ph type="sldNum" sz="quarter" idx="12"/>
          </p:nvPr>
        </p:nvSpPr>
        <p:spPr/>
        <p:txBody>
          <a:bodyPr/>
          <a:lstStyle/>
          <a:p>
            <a:fld id="{9AA7C465-8597-4488-B68C-958448427716}" type="slidenum">
              <a:rPr lang="en-US" smtClean="0"/>
              <a:t>83</a:t>
            </a:fld>
            <a:endParaRPr lang="en-US" dirty="0"/>
          </a:p>
        </p:txBody>
      </p:sp>
      <p:pic>
        <p:nvPicPr>
          <p:cNvPr id="6" name="Picture 5">
            <a:extLst>
              <a:ext uri="{FF2B5EF4-FFF2-40B4-BE49-F238E27FC236}">
                <a16:creationId xmlns:a16="http://schemas.microsoft.com/office/drawing/2014/main" id="{1D95960A-B5D2-C143-9862-1EF762E6605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6383"/>
          <a:stretch/>
        </p:blipFill>
        <p:spPr>
          <a:xfrm>
            <a:off x="457200" y="3497283"/>
            <a:ext cx="4470400" cy="2847860"/>
          </a:xfrm>
          <a:prstGeom prst="rect">
            <a:avLst/>
          </a:prstGeom>
        </p:spPr>
      </p:pic>
    </p:spTree>
    <p:extLst>
      <p:ext uri="{BB962C8B-B14F-4D97-AF65-F5344CB8AC3E}">
        <p14:creationId xmlns:p14="http://schemas.microsoft.com/office/powerpoint/2010/main" val="24218389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select(*cols)</a:t>
            </a:r>
          </a:p>
        </p:txBody>
      </p:sp>
      <p:sp>
        <p:nvSpPr>
          <p:cNvPr id="3" name="Content Placeholder 2"/>
          <p:cNvSpPr>
            <a:spLocks noGrp="1"/>
          </p:cNvSpPr>
          <p:nvPr>
            <p:ph idx="1"/>
          </p:nvPr>
        </p:nvSpPr>
        <p:spPr/>
        <p:txBody>
          <a:bodyPr>
            <a:normAutofit fontScale="92500" lnSpcReduction="20000"/>
          </a:bodyPr>
          <a:lstStyle/>
          <a:p>
            <a:r>
              <a:rPr lang="en-US" dirty="0"/>
              <a:t>Projects a set of expressions and returns a new </a:t>
            </a:r>
            <a:r>
              <a:rPr lang="en-US" dirty="0" err="1"/>
              <a:t>DataFrame</a:t>
            </a:r>
            <a:r>
              <a:rPr lang="en-US" dirty="0"/>
              <a:t>.</a:t>
            </a:r>
          </a:p>
          <a:p>
            <a:endParaRPr lang="en-US" dirty="0"/>
          </a:p>
          <a:p>
            <a:r>
              <a:rPr lang="en-US" dirty="0"/>
              <a:t>Parameters:	</a:t>
            </a:r>
          </a:p>
          <a:p>
            <a:pPr lvl="1"/>
            <a:r>
              <a:rPr lang="en-US" dirty="0"/>
              <a:t>cols – list of column names (string) or expressions (Column). If one of the column names is ‘*’, that column is expanded to include all columns in the current </a:t>
            </a:r>
            <a:r>
              <a:rPr lang="en-US" dirty="0" err="1"/>
              <a:t>DataFrame</a:t>
            </a:r>
            <a:r>
              <a:rPr lang="en-US" dirty="0"/>
              <a:t>.</a:t>
            </a:r>
          </a:p>
          <a:p>
            <a:pPr lvl="1"/>
            <a:endParaRPr lang="en-US" dirty="0"/>
          </a:p>
          <a:p>
            <a:pPr marL="0" indent="0">
              <a:buNone/>
            </a:pPr>
            <a:r>
              <a:rPr lang="en-US" dirty="0"/>
              <a:t>&gt;&gt;&gt; </a:t>
            </a:r>
            <a:r>
              <a:rPr lang="en-US" dirty="0" err="1"/>
              <a:t>df.select</a:t>
            </a:r>
            <a:r>
              <a:rPr lang="en-US" dirty="0"/>
              <a:t>('*').collect()</a:t>
            </a:r>
          </a:p>
          <a:p>
            <a:pPr marL="0" indent="0">
              <a:buNone/>
            </a:pPr>
            <a:r>
              <a:rPr lang="en-US" dirty="0"/>
              <a:t>[Row(age=2, name=</a:t>
            </a:r>
            <a:r>
              <a:rPr lang="en-US" dirty="0" err="1"/>
              <a:t>u'Alice</a:t>
            </a:r>
            <a:r>
              <a:rPr lang="en-US" dirty="0"/>
              <a:t>'), Row(age=5, name=</a:t>
            </a:r>
            <a:r>
              <a:rPr lang="en-US" dirty="0" err="1"/>
              <a:t>u'Bob</a:t>
            </a:r>
            <a:r>
              <a:rPr lang="en-US" dirty="0"/>
              <a:t>')]</a:t>
            </a:r>
          </a:p>
          <a:p>
            <a:pPr marL="0" indent="0">
              <a:buNone/>
            </a:pPr>
            <a:endParaRPr lang="en-US" dirty="0"/>
          </a:p>
          <a:p>
            <a:pPr marL="0" indent="0">
              <a:buNone/>
            </a:pPr>
            <a:r>
              <a:rPr lang="en-US" dirty="0"/>
              <a:t>&gt;&gt;&gt; </a:t>
            </a:r>
            <a:r>
              <a:rPr lang="en-US" dirty="0" err="1"/>
              <a:t>df.select</a:t>
            </a:r>
            <a:r>
              <a:rPr lang="en-US" dirty="0"/>
              <a:t>('name', 'age').collect()</a:t>
            </a:r>
          </a:p>
          <a:p>
            <a:pPr marL="0" indent="0">
              <a:buNone/>
            </a:pPr>
            <a:r>
              <a:rPr lang="en-US" dirty="0"/>
              <a:t>[Row(name=</a:t>
            </a:r>
            <a:r>
              <a:rPr lang="en-US" dirty="0" err="1"/>
              <a:t>u'Alice</a:t>
            </a:r>
            <a:r>
              <a:rPr lang="en-US" dirty="0"/>
              <a:t>', age=2), Row(name=</a:t>
            </a:r>
            <a:r>
              <a:rPr lang="en-US" dirty="0" err="1"/>
              <a:t>u'Bob</a:t>
            </a:r>
            <a:r>
              <a:rPr lang="en-US" dirty="0"/>
              <a:t>', age=5)]</a:t>
            </a:r>
          </a:p>
          <a:p>
            <a:pPr marL="0" indent="0">
              <a:buNone/>
            </a:pPr>
            <a:endParaRPr lang="en-US" dirty="0"/>
          </a:p>
          <a:p>
            <a:pPr marL="0" indent="0">
              <a:buNone/>
            </a:pPr>
            <a:r>
              <a:rPr lang="en-US" dirty="0"/>
              <a:t>&gt;&gt;&gt; </a:t>
            </a:r>
            <a:r>
              <a:rPr lang="en-US" dirty="0" err="1"/>
              <a:t>df.select</a:t>
            </a:r>
            <a:r>
              <a:rPr lang="en-US" dirty="0"/>
              <a:t>(df.name, (</a:t>
            </a:r>
            <a:r>
              <a:rPr lang="en-US" dirty="0" err="1"/>
              <a:t>df.age</a:t>
            </a:r>
            <a:r>
              <a:rPr lang="en-US" dirty="0"/>
              <a:t> + 10).alias('age')).collect()</a:t>
            </a:r>
          </a:p>
          <a:p>
            <a:pPr marL="0" indent="0">
              <a:buNone/>
            </a:pPr>
            <a:r>
              <a:rPr lang="en-US" dirty="0"/>
              <a:t>[Row(name=</a:t>
            </a:r>
            <a:r>
              <a:rPr lang="en-US" dirty="0" err="1"/>
              <a:t>u'Alice</a:t>
            </a:r>
            <a:r>
              <a:rPr lang="en-US" dirty="0"/>
              <a:t>', age=12), Row(name=</a:t>
            </a:r>
            <a:r>
              <a:rPr lang="en-US" dirty="0" err="1"/>
              <a:t>u'Bob</a:t>
            </a:r>
            <a:r>
              <a:rPr lang="en-US" dirty="0"/>
              <a:t>', age=15)]</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84</a:t>
            </a:fld>
            <a:endParaRPr lang="en-US" dirty="0"/>
          </a:p>
        </p:txBody>
      </p:sp>
    </p:spTree>
    <p:extLst>
      <p:ext uri="{BB962C8B-B14F-4D97-AF65-F5344CB8AC3E}">
        <p14:creationId xmlns:p14="http://schemas.microsoft.com/office/powerpoint/2010/main" val="3028608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Examples: Select Only the "name" Column</a:t>
            </a:r>
          </a:p>
        </p:txBody>
      </p:sp>
      <p:sp>
        <p:nvSpPr>
          <p:cNvPr id="3" name="Content Placeholder 2"/>
          <p:cNvSpPr>
            <a:spLocks noGrp="1"/>
          </p:cNvSpPr>
          <p:nvPr>
            <p:ph idx="1"/>
          </p:nvPr>
        </p:nvSpPr>
        <p:spPr/>
        <p:txBody>
          <a:bodyPr>
            <a:normAutofit lnSpcReduction="10000"/>
          </a:bodyPr>
          <a:lstStyle/>
          <a:p>
            <a:pPr marL="0" indent="0">
              <a:buNone/>
            </a:pPr>
            <a:r>
              <a:rPr lang="en-US" dirty="0" err="1"/>
              <a:t>df.select</a:t>
            </a:r>
            <a:r>
              <a:rPr lang="en-US" dirty="0"/>
              <a:t>(‘name’).show()</a:t>
            </a:r>
          </a:p>
          <a:p>
            <a:pPr marL="0" indent="0">
              <a:buNone/>
            </a:pPr>
            <a:r>
              <a:rPr lang="en-US" dirty="0"/>
              <a:t>or</a:t>
            </a:r>
          </a:p>
          <a:p>
            <a:pPr marL="0" indent="0">
              <a:buNone/>
            </a:pPr>
            <a:r>
              <a:rPr lang="en-US" dirty="0" err="1"/>
              <a:t>df.select</a:t>
            </a:r>
            <a:r>
              <a:rPr lang="en-US" dirty="0"/>
              <a:t>(df.name).show()</a:t>
            </a:r>
          </a:p>
          <a:p>
            <a:pPr marL="0" indent="0">
              <a:buNone/>
            </a:pPr>
            <a:r>
              <a:rPr lang="en-US" dirty="0"/>
              <a:t>or</a:t>
            </a:r>
          </a:p>
          <a:p>
            <a:pPr marL="0" indent="0">
              <a:buNone/>
            </a:pPr>
            <a:r>
              <a:rPr lang="en-US" dirty="0" err="1"/>
              <a:t>df.select</a:t>
            </a:r>
            <a:r>
              <a:rPr lang="en-US" dirty="0"/>
              <a:t>(</a:t>
            </a:r>
            <a:r>
              <a:rPr lang="en-US" dirty="0" err="1"/>
              <a:t>df</a:t>
            </a:r>
            <a:r>
              <a:rPr lang="en-US" dirty="0"/>
              <a:t>[‘name’]).show()</a:t>
            </a:r>
          </a:p>
          <a:p>
            <a:pPr marL="0" indent="0">
              <a:buNone/>
            </a:pPr>
            <a:endParaRPr lang="en-US" dirty="0"/>
          </a:p>
          <a:p>
            <a:endParaRPr lang="en-US" dirty="0"/>
          </a:p>
          <a:p>
            <a:r>
              <a:rPr lang="en-US" dirty="0"/>
              <a:t>Output</a:t>
            </a:r>
          </a:p>
          <a:p>
            <a:pPr marL="274320" lvl="1" indent="0">
              <a:buNone/>
            </a:pPr>
            <a:r>
              <a:rPr lang="en-US" dirty="0"/>
              <a:t>name</a:t>
            </a:r>
          </a:p>
          <a:p>
            <a:pPr marL="274320" lvl="1" indent="0">
              <a:buNone/>
            </a:pPr>
            <a:r>
              <a:rPr lang="en-US" dirty="0"/>
              <a:t>Michael</a:t>
            </a:r>
          </a:p>
          <a:p>
            <a:pPr marL="274320" lvl="1" indent="0">
              <a:buNone/>
            </a:pPr>
            <a:r>
              <a:rPr lang="en-US" dirty="0"/>
              <a:t>Andy</a:t>
            </a:r>
          </a:p>
          <a:p>
            <a:pPr marL="274320" lvl="1" indent="0">
              <a:buNone/>
            </a:pPr>
            <a:r>
              <a:rPr lang="en-US" dirty="0"/>
              <a:t>Justin</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85</a:t>
            </a:fld>
            <a:endParaRPr lang="en-US" dirty="0"/>
          </a:p>
        </p:txBody>
      </p:sp>
    </p:spTree>
    <p:extLst>
      <p:ext uri="{BB962C8B-B14F-4D97-AF65-F5344CB8AC3E}">
        <p14:creationId xmlns:p14="http://schemas.microsoft.com/office/powerpoint/2010/main" val="3576917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E6BF-E655-064A-9011-9E8F8E98E92A}"/>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2700" dirty="0"/>
              <a:t>filter() or where()</a:t>
            </a:r>
            <a:endParaRPr lang="en-US" dirty="0"/>
          </a:p>
        </p:txBody>
      </p:sp>
      <p:sp>
        <p:nvSpPr>
          <p:cNvPr id="3" name="Content Placeholder 2">
            <a:extLst>
              <a:ext uri="{FF2B5EF4-FFF2-40B4-BE49-F238E27FC236}">
                <a16:creationId xmlns:a16="http://schemas.microsoft.com/office/drawing/2014/main" id="{81AD26D6-EF61-7348-9312-E3DEE406D56E}"/>
              </a:ext>
            </a:extLst>
          </p:cNvPr>
          <p:cNvSpPr>
            <a:spLocks noGrp="1"/>
          </p:cNvSpPr>
          <p:nvPr>
            <p:ph idx="1"/>
          </p:nvPr>
        </p:nvSpPr>
        <p:spPr/>
        <p:txBody>
          <a:bodyPr/>
          <a:lstStyle/>
          <a:p>
            <a:r>
              <a:rPr lang="en-US" dirty="0"/>
              <a:t>The filter() method allows you to filter rows out of your results</a:t>
            </a:r>
          </a:p>
          <a:p>
            <a:r>
              <a:rPr lang="en-US" dirty="0"/>
              <a:t>where() is an alias for filter()</a:t>
            </a:r>
          </a:p>
          <a:p>
            <a:endParaRPr lang="en-US" dirty="0"/>
          </a:p>
          <a:p>
            <a:pPr marL="0" indent="0">
              <a:buNone/>
            </a:pPr>
            <a:r>
              <a:rPr lang="en-US" dirty="0" err="1"/>
              <a:t>df.filter</a:t>
            </a:r>
            <a:r>
              <a:rPr lang="en-US" dirty="0"/>
              <a:t>(df['age'] &gt; 49).\</a:t>
            </a:r>
          </a:p>
          <a:p>
            <a:pPr marL="0" indent="0">
              <a:buNone/>
            </a:pPr>
            <a:r>
              <a:rPr lang="en-US" dirty="0"/>
              <a:t>    select(df['</a:t>
            </a:r>
            <a:r>
              <a:rPr lang="en-US" dirty="0" err="1"/>
              <a:t>first_name</a:t>
            </a:r>
            <a:r>
              <a:rPr lang="en-US" dirty="0"/>
              <a:t>'], df['age’]).show()</a:t>
            </a:r>
          </a:p>
          <a:p>
            <a:pPr marL="0" indent="0">
              <a:buNone/>
            </a:pPr>
            <a:r>
              <a:rPr lang="en-US" dirty="0"/>
              <a:t>    show()</a:t>
            </a:r>
          </a:p>
          <a:p>
            <a:pPr marL="0" indent="0">
              <a:buNone/>
            </a:pPr>
            <a:endParaRPr lang="en-US" dirty="0"/>
          </a:p>
          <a:p>
            <a:pPr marL="0" indent="0">
              <a:buNone/>
            </a:pPr>
            <a:endParaRPr lang="en-US" dirty="0"/>
          </a:p>
          <a:p>
            <a:endParaRPr lang="en-US" dirty="0"/>
          </a:p>
          <a:p>
            <a:endParaRPr lang="en-US" dirty="0"/>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F0B881AF-07F0-A145-ABED-E7CDB47D1FFB}"/>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22DEEE28-7A0D-224F-A2BE-910E6AA7733B}"/>
              </a:ext>
            </a:extLst>
          </p:cNvPr>
          <p:cNvSpPr>
            <a:spLocks noGrp="1"/>
          </p:cNvSpPr>
          <p:nvPr>
            <p:ph type="sldNum" sz="quarter" idx="12"/>
          </p:nvPr>
        </p:nvSpPr>
        <p:spPr/>
        <p:txBody>
          <a:bodyPr/>
          <a:lstStyle/>
          <a:p>
            <a:fld id="{9AA7C465-8597-4488-B68C-958448427716}" type="slidenum">
              <a:rPr lang="en-US" smtClean="0"/>
              <a:t>86</a:t>
            </a:fld>
            <a:endParaRPr lang="en-US" dirty="0"/>
          </a:p>
        </p:txBody>
      </p:sp>
      <p:pic>
        <p:nvPicPr>
          <p:cNvPr id="6" name="Picture 5">
            <a:extLst>
              <a:ext uri="{FF2B5EF4-FFF2-40B4-BE49-F238E27FC236}">
                <a16:creationId xmlns:a16="http://schemas.microsoft.com/office/drawing/2014/main" id="{583CB42F-7E54-6146-B586-8D0A06AD297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4287025"/>
            <a:ext cx="2171700" cy="2075180"/>
          </a:xfrm>
          <a:prstGeom prst="rect">
            <a:avLst/>
          </a:prstGeom>
        </p:spPr>
      </p:pic>
    </p:spTree>
    <p:extLst>
      <p:ext uri="{BB962C8B-B14F-4D97-AF65-F5344CB8AC3E}">
        <p14:creationId xmlns:p14="http://schemas.microsoft.com/office/powerpoint/2010/main" val="3393049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Examples: Select People Older Than 21</a:t>
            </a:r>
          </a:p>
        </p:txBody>
      </p:sp>
      <p:sp>
        <p:nvSpPr>
          <p:cNvPr id="3" name="Content Placeholder 2"/>
          <p:cNvSpPr>
            <a:spLocks noGrp="1"/>
          </p:cNvSpPr>
          <p:nvPr>
            <p:ph idx="1"/>
          </p:nvPr>
        </p:nvSpPr>
        <p:spPr/>
        <p:txBody>
          <a:bodyPr/>
          <a:lstStyle/>
          <a:p>
            <a:pPr marL="0" indent="0">
              <a:buNone/>
            </a:pPr>
            <a:r>
              <a:rPr lang="en-US" dirty="0" err="1"/>
              <a:t>df.filter</a:t>
            </a:r>
            <a:r>
              <a:rPr lang="en-US" dirty="0"/>
              <a:t>(</a:t>
            </a:r>
            <a:r>
              <a:rPr lang="en-US" dirty="0" err="1"/>
              <a:t>df</a:t>
            </a:r>
            <a:r>
              <a:rPr lang="en-US" dirty="0"/>
              <a:t>['age'] &gt; 21).show()</a:t>
            </a:r>
          </a:p>
          <a:p>
            <a:endParaRPr lang="en-US" dirty="0"/>
          </a:p>
          <a:p>
            <a:r>
              <a:rPr lang="en-US" dirty="0"/>
              <a:t>Output</a:t>
            </a:r>
          </a:p>
          <a:p>
            <a:pPr marL="274320" lvl="1" indent="0">
              <a:buNone/>
            </a:pPr>
            <a:r>
              <a:rPr lang="en-US" dirty="0"/>
              <a:t>age name</a:t>
            </a:r>
          </a:p>
          <a:p>
            <a:pPr marL="274320" lvl="1" indent="0">
              <a:buNone/>
            </a:pPr>
            <a:r>
              <a:rPr lang="en-US" dirty="0"/>
              <a:t>30  Andy</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87</a:t>
            </a:fld>
            <a:endParaRPr lang="en-US" dirty="0"/>
          </a:p>
        </p:txBody>
      </p:sp>
    </p:spTree>
    <p:extLst>
      <p:ext uri="{BB962C8B-B14F-4D97-AF65-F5344CB8AC3E}">
        <p14:creationId xmlns:p14="http://schemas.microsoft.com/office/powerpoint/2010/main" val="1495519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084A-18F1-C04C-9E6D-8EA5E9167A84}"/>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err="1"/>
              <a:t>orderBy</a:t>
            </a:r>
            <a:r>
              <a:rPr lang="en-US" sz="3100" dirty="0"/>
              <a:t>()</a:t>
            </a:r>
            <a:endParaRPr lang="en-US" dirty="0"/>
          </a:p>
        </p:txBody>
      </p:sp>
      <p:sp>
        <p:nvSpPr>
          <p:cNvPr id="3" name="Content Placeholder 2">
            <a:extLst>
              <a:ext uri="{FF2B5EF4-FFF2-40B4-BE49-F238E27FC236}">
                <a16:creationId xmlns:a16="http://schemas.microsoft.com/office/drawing/2014/main" id="{B337FD2A-F93A-E74B-BFC4-00347E71F4BA}"/>
              </a:ext>
            </a:extLst>
          </p:cNvPr>
          <p:cNvSpPr>
            <a:spLocks noGrp="1"/>
          </p:cNvSpPr>
          <p:nvPr>
            <p:ph idx="1"/>
          </p:nvPr>
        </p:nvSpPr>
        <p:spPr/>
        <p:txBody>
          <a:bodyPr/>
          <a:lstStyle/>
          <a:p>
            <a:r>
              <a:rPr lang="en-US" dirty="0"/>
              <a:t>The </a:t>
            </a:r>
            <a:r>
              <a:rPr lang="en-US" dirty="0" err="1"/>
              <a:t>orderBy</a:t>
            </a:r>
            <a:r>
              <a:rPr lang="en-US" dirty="0"/>
              <a:t>() method allows you to sort the results</a:t>
            </a:r>
          </a:p>
          <a:p>
            <a:endParaRPr lang="en-US" dirty="0"/>
          </a:p>
          <a:p>
            <a:pPr marL="0" indent="0">
              <a:buNone/>
            </a:pPr>
            <a:r>
              <a:rPr lang="en-US" dirty="0" err="1"/>
              <a:t>df.filter</a:t>
            </a:r>
            <a:r>
              <a:rPr lang="en-US" dirty="0"/>
              <a:t>(df["age”] &gt; 49). \</a:t>
            </a:r>
          </a:p>
          <a:p>
            <a:pPr marL="0" indent="0">
              <a:buNone/>
            </a:pPr>
            <a:r>
              <a:rPr lang="en-US" dirty="0"/>
              <a:t>   select(df["</a:t>
            </a:r>
            <a:r>
              <a:rPr lang="en-US" dirty="0" err="1"/>
              <a:t>firstName</a:t>
            </a:r>
            <a:r>
              <a:rPr lang="en-US" dirty="0"/>
              <a:t>”], df["age”]). \</a:t>
            </a:r>
          </a:p>
          <a:p>
            <a:pPr marL="0" indent="0">
              <a:buNone/>
            </a:pPr>
            <a:r>
              <a:rPr lang="en-US" dirty="0"/>
              <a:t>   </a:t>
            </a:r>
            <a:r>
              <a:rPr lang="en-US" dirty="0" err="1"/>
              <a:t>orderBy</a:t>
            </a:r>
            <a:r>
              <a:rPr lang="en-US" dirty="0"/>
              <a:t>(df["age”], df["</a:t>
            </a:r>
            <a:r>
              <a:rPr lang="en-US" dirty="0" err="1"/>
              <a:t>firstName</a:t>
            </a:r>
            <a:r>
              <a:rPr lang="en-US" dirty="0"/>
              <a:t>”]). \</a:t>
            </a:r>
          </a:p>
          <a:p>
            <a:pPr marL="0" indent="0">
              <a:buNone/>
            </a:pPr>
            <a:r>
              <a:rPr lang="en-US" dirty="0"/>
              <a:t>   show()</a:t>
            </a:r>
          </a:p>
          <a:p>
            <a:endParaRPr lang="en-US" dirty="0"/>
          </a:p>
        </p:txBody>
      </p:sp>
      <p:sp>
        <p:nvSpPr>
          <p:cNvPr id="4" name="Footer Placeholder 3">
            <a:extLst>
              <a:ext uri="{FF2B5EF4-FFF2-40B4-BE49-F238E27FC236}">
                <a16:creationId xmlns:a16="http://schemas.microsoft.com/office/drawing/2014/main" id="{3BEB92A8-FC0B-9F47-863F-8E3F8E69D3CF}"/>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422BF157-6CC3-094E-AA49-6A7DC935FDFE}"/>
              </a:ext>
            </a:extLst>
          </p:cNvPr>
          <p:cNvSpPr>
            <a:spLocks noGrp="1"/>
          </p:cNvSpPr>
          <p:nvPr>
            <p:ph type="sldNum" sz="quarter" idx="12"/>
          </p:nvPr>
        </p:nvSpPr>
        <p:spPr/>
        <p:txBody>
          <a:bodyPr/>
          <a:lstStyle/>
          <a:p>
            <a:fld id="{9AA7C465-8597-4488-B68C-958448427716}" type="slidenum">
              <a:rPr lang="en-US" smtClean="0"/>
              <a:t>88</a:t>
            </a:fld>
            <a:endParaRPr lang="en-US" dirty="0"/>
          </a:p>
        </p:txBody>
      </p:sp>
      <p:pic>
        <p:nvPicPr>
          <p:cNvPr id="6" name="Picture 5">
            <a:extLst>
              <a:ext uri="{FF2B5EF4-FFF2-40B4-BE49-F238E27FC236}">
                <a16:creationId xmlns:a16="http://schemas.microsoft.com/office/drawing/2014/main" id="{BEBE86BE-F64D-D845-977E-C60087A0E16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4364241"/>
            <a:ext cx="2292350" cy="2211444"/>
          </a:xfrm>
          <a:prstGeom prst="rect">
            <a:avLst/>
          </a:prstGeom>
        </p:spPr>
      </p:pic>
    </p:spTree>
    <p:extLst>
      <p:ext uri="{BB962C8B-B14F-4D97-AF65-F5344CB8AC3E}">
        <p14:creationId xmlns:p14="http://schemas.microsoft.com/office/powerpoint/2010/main" val="12013499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8EBF6-8856-F047-A8C2-E2DADC1AA31B}"/>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err="1"/>
              <a:t>orderBy</a:t>
            </a:r>
            <a:r>
              <a:rPr lang="en-US" sz="3100" dirty="0"/>
              <a:t>()</a:t>
            </a:r>
            <a:endParaRPr lang="en-US" dirty="0"/>
          </a:p>
        </p:txBody>
      </p:sp>
      <p:sp>
        <p:nvSpPr>
          <p:cNvPr id="3" name="Content Placeholder 2">
            <a:extLst>
              <a:ext uri="{FF2B5EF4-FFF2-40B4-BE49-F238E27FC236}">
                <a16:creationId xmlns:a16="http://schemas.microsoft.com/office/drawing/2014/main" id="{297E02D5-3BA4-5444-845F-29A9D58EF401}"/>
              </a:ext>
            </a:extLst>
          </p:cNvPr>
          <p:cNvSpPr>
            <a:spLocks noGrp="1"/>
          </p:cNvSpPr>
          <p:nvPr>
            <p:ph idx="1"/>
          </p:nvPr>
        </p:nvSpPr>
        <p:spPr/>
        <p:txBody>
          <a:bodyPr>
            <a:normAutofit fontScale="92500" lnSpcReduction="20000"/>
          </a:bodyPr>
          <a:lstStyle/>
          <a:p>
            <a:pPr marL="0" indent="0">
              <a:buNone/>
            </a:pPr>
            <a:endParaRPr lang="en-US" dirty="0"/>
          </a:p>
          <a:p>
            <a:pPr marL="0" indent="0">
              <a:buNone/>
            </a:pPr>
            <a:r>
              <a:rPr lang="en-US" sz="2000" dirty="0" err="1"/>
              <a:t>df.filter</a:t>
            </a:r>
            <a:r>
              <a:rPr lang="en-US" sz="2000" dirty="0"/>
              <a:t>(df['age'] &gt; 49).\</a:t>
            </a:r>
          </a:p>
          <a:p>
            <a:pPr marL="0" indent="0">
              <a:buNone/>
            </a:pPr>
            <a:r>
              <a:rPr lang="en-US" sz="2000" dirty="0"/>
              <a:t>    select(df['</a:t>
            </a:r>
            <a:r>
              <a:rPr lang="en-US" sz="2000" dirty="0" err="1"/>
              <a:t>first_name</a:t>
            </a:r>
            <a:r>
              <a:rPr lang="en-US" sz="2000" dirty="0"/>
              <a:t>'], df['age']).\</a:t>
            </a:r>
          </a:p>
          <a:p>
            <a:pPr marL="0" indent="0">
              <a:buNone/>
            </a:pPr>
            <a:r>
              <a:rPr lang="en-US" sz="2000" dirty="0"/>
              <a:t>     </a:t>
            </a:r>
            <a:r>
              <a:rPr lang="en-US" sz="2000" dirty="0" err="1"/>
              <a:t>orderBy</a:t>
            </a:r>
            <a:r>
              <a:rPr lang="en-US" sz="2000" dirty="0"/>
              <a:t>(df['age'].desc(), df['</a:t>
            </a:r>
            <a:r>
              <a:rPr lang="en-US" sz="2000" dirty="0" err="1"/>
              <a:t>first_name</a:t>
            </a:r>
            <a:r>
              <a:rPr lang="en-US" sz="2000" dirty="0"/>
              <a:t>']).show()</a:t>
            </a:r>
          </a:p>
          <a:p>
            <a:pPr marL="0" indent="0">
              <a:buNone/>
            </a:pPr>
            <a:endParaRPr lang="en-US" sz="2000" dirty="0"/>
          </a:p>
          <a:p>
            <a:pPr marL="0" indent="0">
              <a:buNone/>
            </a:pP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2000" dirty="0"/>
              <a:t>desc()</a:t>
            </a:r>
          </a:p>
          <a:p>
            <a:pPr lvl="1"/>
            <a:r>
              <a:rPr lang="en-US" sz="1600" dirty="0"/>
              <a:t>Returns a sort expression based on the descending order of the column</a:t>
            </a:r>
          </a:p>
          <a:p>
            <a:r>
              <a:rPr lang="en-US" sz="2000" dirty="0" err="1"/>
              <a:t>asc</a:t>
            </a:r>
            <a:r>
              <a:rPr lang="en-US" sz="2000" dirty="0"/>
              <a:t>()</a:t>
            </a:r>
          </a:p>
          <a:p>
            <a:pPr lvl="1"/>
            <a:r>
              <a:rPr lang="en-US" sz="1600" dirty="0"/>
              <a:t>(default) Returns a sort expression based on ascending order of the column</a:t>
            </a:r>
            <a:endParaRPr lang="en-US" sz="2000" dirty="0"/>
          </a:p>
          <a:p>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CFA76CE4-C0BA-6A4B-8571-FBEC00EC1B97}"/>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5A5ADE4E-60FB-7347-9B30-97DFCDDB961C}"/>
              </a:ext>
            </a:extLst>
          </p:cNvPr>
          <p:cNvSpPr>
            <a:spLocks noGrp="1"/>
          </p:cNvSpPr>
          <p:nvPr>
            <p:ph type="sldNum" sz="quarter" idx="12"/>
          </p:nvPr>
        </p:nvSpPr>
        <p:spPr/>
        <p:txBody>
          <a:bodyPr/>
          <a:lstStyle/>
          <a:p>
            <a:fld id="{9AA7C465-8597-4488-B68C-958448427716}" type="slidenum">
              <a:rPr lang="en-US" smtClean="0"/>
              <a:t>89</a:t>
            </a:fld>
            <a:endParaRPr lang="en-US" dirty="0"/>
          </a:p>
        </p:txBody>
      </p:sp>
      <p:pic>
        <p:nvPicPr>
          <p:cNvPr id="6" name="Picture 5">
            <a:extLst>
              <a:ext uri="{FF2B5EF4-FFF2-40B4-BE49-F238E27FC236}">
                <a16:creationId xmlns:a16="http://schemas.microsoft.com/office/drawing/2014/main" id="{CAD09060-5264-A441-8CA6-09D9B608465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3200400"/>
            <a:ext cx="2178050" cy="1986573"/>
          </a:xfrm>
          <a:prstGeom prst="rect">
            <a:avLst/>
          </a:prstGeom>
        </p:spPr>
      </p:pic>
      <p:cxnSp>
        <p:nvCxnSpPr>
          <p:cNvPr id="8" name="Curved Connector 7">
            <a:extLst>
              <a:ext uri="{FF2B5EF4-FFF2-40B4-BE49-F238E27FC236}">
                <a16:creationId xmlns:a16="http://schemas.microsoft.com/office/drawing/2014/main" id="{66BDFD0A-F311-EB4F-9854-34130B4F5F49}"/>
              </a:ext>
            </a:extLst>
          </p:cNvPr>
          <p:cNvCxnSpPr>
            <a:cxnSpLocks/>
          </p:cNvCxnSpPr>
          <p:nvPr/>
        </p:nvCxnSpPr>
        <p:spPr>
          <a:xfrm rot="5400000" flipH="1" flipV="1">
            <a:off x="1011385" y="3395806"/>
            <a:ext cx="2625437" cy="1555753"/>
          </a:xfrm>
          <a:prstGeom prst="curvedConnector3">
            <a:avLst>
              <a:gd name="adj1" fmla="val -2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3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BD93-F191-3442-B2E9-FC6D3763CC38}"/>
              </a:ext>
            </a:extLst>
          </p:cNvPr>
          <p:cNvSpPr>
            <a:spLocks noGrp="1"/>
          </p:cNvSpPr>
          <p:nvPr>
            <p:ph type="title"/>
          </p:nvPr>
        </p:nvSpPr>
        <p:spPr/>
        <p:txBody>
          <a:bodyPr/>
          <a:lstStyle/>
          <a:p>
            <a:r>
              <a:rPr lang="en-US" dirty="0" err="1"/>
              <a:t>DataFrames</a:t>
            </a:r>
            <a:r>
              <a:rPr lang="en-US" dirty="0"/>
              <a:t> and Datasets</a:t>
            </a:r>
          </a:p>
        </p:txBody>
      </p:sp>
      <p:sp>
        <p:nvSpPr>
          <p:cNvPr id="3" name="Content Placeholder 2">
            <a:extLst>
              <a:ext uri="{FF2B5EF4-FFF2-40B4-BE49-F238E27FC236}">
                <a16:creationId xmlns:a16="http://schemas.microsoft.com/office/drawing/2014/main" id="{8A6B23D0-5298-7B4A-A069-CFDA2500764F}"/>
              </a:ext>
            </a:extLst>
          </p:cNvPr>
          <p:cNvSpPr>
            <a:spLocks noGrp="1"/>
          </p:cNvSpPr>
          <p:nvPr>
            <p:ph idx="1"/>
          </p:nvPr>
        </p:nvSpPr>
        <p:spPr/>
        <p:txBody>
          <a:bodyPr>
            <a:noAutofit/>
          </a:bodyPr>
          <a:lstStyle/>
          <a:p>
            <a:r>
              <a:rPr lang="en-US" sz="2000" dirty="0" err="1"/>
              <a:t>DataFrames</a:t>
            </a:r>
            <a:r>
              <a:rPr lang="en-US" sz="2000" dirty="0"/>
              <a:t> and Datasets are (distributed) table-like collections with well-defined rows and columns</a:t>
            </a:r>
          </a:p>
          <a:p>
            <a:r>
              <a:rPr lang="en-US" sz="2000" dirty="0"/>
              <a:t>Each row must have the same number of columns as all the other rows (although you can use null to specify the absence of a value).</a:t>
            </a:r>
          </a:p>
          <a:p>
            <a:r>
              <a:rPr lang="en-US" sz="2000" dirty="0"/>
              <a:t>Each column has type information that must be consistent for every row in the collection</a:t>
            </a:r>
          </a:p>
          <a:p>
            <a:r>
              <a:rPr lang="en-US" sz="2000" dirty="0" err="1"/>
              <a:t>DataFrames</a:t>
            </a:r>
            <a:r>
              <a:rPr lang="en-US" sz="2000" dirty="0"/>
              <a:t> and Datasets represent immutable, lazily evaluated plans that specify what operations to apply to data residing at a location to generate some output</a:t>
            </a:r>
          </a:p>
          <a:p>
            <a:r>
              <a:rPr lang="en-US" sz="2000" dirty="0"/>
              <a:t>When we perform an action on a </a:t>
            </a:r>
            <a:r>
              <a:rPr lang="en-US" sz="2000" dirty="0" err="1"/>
              <a:t>DataFrame</a:t>
            </a:r>
            <a:r>
              <a:rPr lang="en-US" sz="2000" dirty="0"/>
              <a:t>, we instruct Spark to perform the actual transformations and return the result</a:t>
            </a:r>
          </a:p>
          <a:p>
            <a:r>
              <a:rPr lang="en-US" sz="2000" dirty="0"/>
              <a:t>These represent plans of how to manipulate rows and columns to compute the user’s desired result.</a:t>
            </a:r>
          </a:p>
        </p:txBody>
      </p:sp>
      <p:sp>
        <p:nvSpPr>
          <p:cNvPr id="4" name="Footer Placeholder 3">
            <a:extLst>
              <a:ext uri="{FF2B5EF4-FFF2-40B4-BE49-F238E27FC236}">
                <a16:creationId xmlns:a16="http://schemas.microsoft.com/office/drawing/2014/main" id="{C78B9421-2E65-454F-B470-2E8EFDCA235B}"/>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37BE7307-1EDB-D94F-9D81-513BC1E8A453}"/>
              </a:ext>
            </a:extLst>
          </p:cNvPr>
          <p:cNvSpPr>
            <a:spLocks noGrp="1"/>
          </p:cNvSpPr>
          <p:nvPr>
            <p:ph type="sldNum" sz="quarter" idx="12"/>
          </p:nvPr>
        </p:nvSpPr>
        <p:spPr/>
        <p:txBody>
          <a:bodyPr/>
          <a:lstStyle/>
          <a:p>
            <a:fld id="{9AA7C465-8597-4488-B68C-958448427716}" type="slidenum">
              <a:rPr lang="en-US" smtClean="0"/>
              <a:t>9</a:t>
            </a:fld>
            <a:endParaRPr lang="en-US" dirty="0"/>
          </a:p>
        </p:txBody>
      </p:sp>
    </p:spTree>
    <p:extLst>
      <p:ext uri="{BB962C8B-B14F-4D97-AF65-F5344CB8AC3E}">
        <p14:creationId xmlns:p14="http://schemas.microsoft.com/office/powerpoint/2010/main" val="2723854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2E19-5E7F-2E46-81C1-1577A7B60CEB}"/>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err="1"/>
              <a:t>withColumn</a:t>
            </a:r>
            <a:r>
              <a:rPr lang="en-US" sz="3100" dirty="0"/>
              <a:t>()</a:t>
            </a:r>
            <a:endParaRPr lang="en-US" dirty="0"/>
          </a:p>
        </p:txBody>
      </p:sp>
      <p:sp>
        <p:nvSpPr>
          <p:cNvPr id="3" name="Content Placeholder 2">
            <a:extLst>
              <a:ext uri="{FF2B5EF4-FFF2-40B4-BE49-F238E27FC236}">
                <a16:creationId xmlns:a16="http://schemas.microsoft.com/office/drawing/2014/main" id="{5117DFD9-0D6F-6D47-90BF-366E6AF5800D}"/>
              </a:ext>
            </a:extLst>
          </p:cNvPr>
          <p:cNvSpPr>
            <a:spLocks noGrp="1"/>
          </p:cNvSpPr>
          <p:nvPr>
            <p:ph idx="1"/>
          </p:nvPr>
        </p:nvSpPr>
        <p:spPr/>
        <p:txBody>
          <a:bodyPr/>
          <a:lstStyle/>
          <a:p>
            <a:pPr marL="0" indent="0">
              <a:buNone/>
            </a:pPr>
            <a:r>
              <a:rPr lang="en-US" dirty="0"/>
              <a:t>Returns a new </a:t>
            </a:r>
            <a:r>
              <a:rPr lang="en-US" dirty="0" err="1"/>
              <a:t>DataFrame</a:t>
            </a:r>
            <a:r>
              <a:rPr lang="en-US" dirty="0"/>
              <a:t> by adding a column or replacing the existing column that has the same name</a:t>
            </a:r>
          </a:p>
          <a:p>
            <a:pPr marL="0" indent="0">
              <a:buNone/>
            </a:pPr>
            <a:endParaRPr lang="en-US" dirty="0"/>
          </a:p>
          <a:p>
            <a:pPr marL="0" indent="0">
              <a:buNone/>
            </a:pPr>
            <a:r>
              <a:rPr lang="en-US" dirty="0" err="1"/>
              <a:t>withColumn</a:t>
            </a:r>
            <a:r>
              <a:rPr lang="en-US" dirty="0"/>
              <a:t>(</a:t>
            </a:r>
            <a:r>
              <a:rPr lang="en-US" dirty="0" err="1"/>
              <a:t>colName</a:t>
            </a:r>
            <a:r>
              <a:rPr lang="en-US" dirty="0"/>
              <a:t>, col)</a:t>
            </a:r>
          </a:p>
          <a:p>
            <a:r>
              <a:rPr lang="en-US" b="1" dirty="0" err="1"/>
              <a:t>colName</a:t>
            </a:r>
            <a:r>
              <a:rPr lang="en-US" dirty="0"/>
              <a:t> – string, name of the new column</a:t>
            </a:r>
          </a:p>
          <a:p>
            <a:r>
              <a:rPr lang="en-US" b="1" dirty="0"/>
              <a:t>col</a:t>
            </a:r>
            <a:r>
              <a:rPr lang="en-US" dirty="0"/>
              <a:t> – a column expression for the new column</a:t>
            </a:r>
          </a:p>
          <a:p>
            <a:endParaRPr lang="en-US" dirty="0"/>
          </a:p>
          <a:p>
            <a:pPr marL="0" indent="0">
              <a:buNone/>
            </a:pPr>
            <a:r>
              <a:rPr lang="en-US" dirty="0" err="1"/>
              <a:t>df.withColumn</a:t>
            </a:r>
            <a:r>
              <a:rPr lang="en-US" dirty="0"/>
              <a:t>('age2', df[‘age’] + 2)</a:t>
            </a:r>
          </a:p>
          <a:p>
            <a:pPr marL="0" indent="0">
              <a:buNone/>
            </a:pPr>
            <a:endParaRPr lang="en-US" dirty="0"/>
          </a:p>
          <a:p>
            <a:endParaRPr lang="en-US" dirty="0"/>
          </a:p>
          <a:p>
            <a:endParaRPr lang="en-US" dirty="0"/>
          </a:p>
        </p:txBody>
      </p:sp>
      <p:sp>
        <p:nvSpPr>
          <p:cNvPr id="4" name="Footer Placeholder 3">
            <a:extLst>
              <a:ext uri="{FF2B5EF4-FFF2-40B4-BE49-F238E27FC236}">
                <a16:creationId xmlns:a16="http://schemas.microsoft.com/office/drawing/2014/main" id="{7F6D6A6F-9623-124A-8172-90BDCC307F1C}"/>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B3AEE5B6-73E0-D240-8FB6-4E06A6ADE7AF}"/>
              </a:ext>
            </a:extLst>
          </p:cNvPr>
          <p:cNvSpPr>
            <a:spLocks noGrp="1"/>
          </p:cNvSpPr>
          <p:nvPr>
            <p:ph type="sldNum" sz="quarter" idx="12"/>
          </p:nvPr>
        </p:nvSpPr>
        <p:spPr/>
        <p:txBody>
          <a:bodyPr/>
          <a:lstStyle/>
          <a:p>
            <a:fld id="{9AA7C465-8597-4488-B68C-958448427716}" type="slidenum">
              <a:rPr lang="en-US" smtClean="0"/>
              <a:t>90</a:t>
            </a:fld>
            <a:endParaRPr lang="en-US" dirty="0"/>
          </a:p>
        </p:txBody>
      </p:sp>
    </p:spTree>
    <p:extLst>
      <p:ext uri="{BB962C8B-B14F-4D97-AF65-F5344CB8AC3E}">
        <p14:creationId xmlns:p14="http://schemas.microsoft.com/office/powerpoint/2010/main" val="8384791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09D-3259-7645-9CBC-98C63210A614}"/>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err="1"/>
              <a:t>withColumnRenamed</a:t>
            </a:r>
            <a:r>
              <a:rPr lang="en-US" sz="3100" dirty="0"/>
              <a:t>()</a:t>
            </a:r>
            <a:endParaRPr lang="en-US" dirty="0"/>
          </a:p>
        </p:txBody>
      </p:sp>
      <p:sp>
        <p:nvSpPr>
          <p:cNvPr id="3" name="Content Placeholder 2">
            <a:extLst>
              <a:ext uri="{FF2B5EF4-FFF2-40B4-BE49-F238E27FC236}">
                <a16:creationId xmlns:a16="http://schemas.microsoft.com/office/drawing/2014/main" id="{4F4C68CB-FF36-6A4E-B683-693DF1B5E443}"/>
              </a:ext>
            </a:extLst>
          </p:cNvPr>
          <p:cNvSpPr>
            <a:spLocks noGrp="1"/>
          </p:cNvSpPr>
          <p:nvPr>
            <p:ph idx="1"/>
          </p:nvPr>
        </p:nvSpPr>
        <p:spPr/>
        <p:txBody>
          <a:bodyPr/>
          <a:lstStyle/>
          <a:p>
            <a:r>
              <a:rPr lang="en-US" dirty="0"/>
              <a:t>Returns a new </a:t>
            </a:r>
            <a:r>
              <a:rPr lang="en-US" dirty="0" err="1"/>
              <a:t>DataFrame</a:t>
            </a:r>
            <a:r>
              <a:rPr lang="en-US" dirty="0"/>
              <a:t> by renaming an existing column</a:t>
            </a:r>
          </a:p>
          <a:p>
            <a:endParaRPr lang="en-US" dirty="0"/>
          </a:p>
          <a:p>
            <a:r>
              <a:rPr lang="en-US" dirty="0" err="1"/>
              <a:t>withColumnRenamed</a:t>
            </a:r>
            <a:r>
              <a:rPr lang="en-US" dirty="0"/>
              <a:t>(existing, new)</a:t>
            </a:r>
          </a:p>
          <a:p>
            <a:r>
              <a:rPr lang="en-US" dirty="0"/>
              <a:t>existing – string, name of the existing column to rename</a:t>
            </a:r>
          </a:p>
          <a:p>
            <a:r>
              <a:rPr lang="en-US" dirty="0"/>
              <a:t>new – string, new name of the column</a:t>
            </a:r>
          </a:p>
          <a:p>
            <a:pPr marL="0" indent="0">
              <a:buNone/>
            </a:pPr>
            <a:endParaRPr lang="en-US" dirty="0"/>
          </a:p>
          <a:p>
            <a:pPr marL="0" indent="0">
              <a:buNone/>
            </a:pPr>
            <a:r>
              <a:rPr lang="en-US" dirty="0" err="1"/>
              <a:t>df.withColumnRenamed</a:t>
            </a:r>
            <a:r>
              <a:rPr lang="en-US" dirty="0"/>
              <a:t>('age', 'age2')</a:t>
            </a:r>
          </a:p>
        </p:txBody>
      </p:sp>
      <p:sp>
        <p:nvSpPr>
          <p:cNvPr id="4" name="Footer Placeholder 3">
            <a:extLst>
              <a:ext uri="{FF2B5EF4-FFF2-40B4-BE49-F238E27FC236}">
                <a16:creationId xmlns:a16="http://schemas.microsoft.com/office/drawing/2014/main" id="{E6481875-2803-AC4C-87EF-A829A992C6B2}"/>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1E4A685C-6BA0-9F4A-9D9C-633C94437563}"/>
              </a:ext>
            </a:extLst>
          </p:cNvPr>
          <p:cNvSpPr>
            <a:spLocks noGrp="1"/>
          </p:cNvSpPr>
          <p:nvPr>
            <p:ph type="sldNum" sz="quarter" idx="12"/>
          </p:nvPr>
        </p:nvSpPr>
        <p:spPr/>
        <p:txBody>
          <a:bodyPr/>
          <a:lstStyle/>
          <a:p>
            <a:fld id="{9AA7C465-8597-4488-B68C-958448427716}" type="slidenum">
              <a:rPr lang="en-US" smtClean="0"/>
              <a:t>91</a:t>
            </a:fld>
            <a:endParaRPr lang="en-US" dirty="0"/>
          </a:p>
        </p:txBody>
      </p:sp>
    </p:spTree>
    <p:extLst>
      <p:ext uri="{BB962C8B-B14F-4D97-AF65-F5344CB8AC3E}">
        <p14:creationId xmlns:p14="http://schemas.microsoft.com/office/powerpoint/2010/main" val="749888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A4D1-4168-9E44-9BAA-2C56163F0C39}"/>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a:t>cast()</a:t>
            </a:r>
            <a:endParaRPr lang="en-US" dirty="0"/>
          </a:p>
        </p:txBody>
      </p:sp>
      <p:sp>
        <p:nvSpPr>
          <p:cNvPr id="3" name="Content Placeholder 2">
            <a:extLst>
              <a:ext uri="{FF2B5EF4-FFF2-40B4-BE49-F238E27FC236}">
                <a16:creationId xmlns:a16="http://schemas.microsoft.com/office/drawing/2014/main" id="{E78E7B99-315B-9C42-9E1F-B95CADDF02A0}"/>
              </a:ext>
            </a:extLst>
          </p:cNvPr>
          <p:cNvSpPr>
            <a:spLocks noGrp="1"/>
          </p:cNvSpPr>
          <p:nvPr>
            <p:ph idx="1"/>
          </p:nvPr>
        </p:nvSpPr>
        <p:spPr/>
        <p:txBody>
          <a:bodyPr/>
          <a:lstStyle/>
          <a:p>
            <a:r>
              <a:rPr lang="en-US" dirty="0"/>
              <a:t>cast(</a:t>
            </a:r>
            <a:r>
              <a:rPr lang="en-US" dirty="0" err="1"/>
              <a:t>dataType</a:t>
            </a:r>
            <a:r>
              <a:rPr lang="en-US" dirty="0"/>
              <a:t>)</a:t>
            </a:r>
          </a:p>
          <a:p>
            <a:r>
              <a:rPr lang="en-US" dirty="0"/>
              <a:t>Convert the column into type datatype</a:t>
            </a:r>
          </a:p>
          <a:p>
            <a:pPr marL="0" indent="0">
              <a:buNone/>
            </a:pPr>
            <a:endParaRPr lang="en-US" b="1" dirty="0"/>
          </a:p>
          <a:p>
            <a:pPr marL="0" indent="0">
              <a:buNone/>
            </a:pPr>
            <a:r>
              <a:rPr lang="en-US" dirty="0" err="1"/>
              <a:t>df.select</a:t>
            </a:r>
            <a:r>
              <a:rPr lang="en-US" dirty="0"/>
              <a:t>(</a:t>
            </a:r>
            <a:r>
              <a:rPr lang="en-US" dirty="0" err="1"/>
              <a:t>df.age.cast</a:t>
            </a:r>
            <a:r>
              <a:rPr lang="en-US" dirty="0"/>
              <a:t>(</a:t>
            </a:r>
            <a:r>
              <a:rPr lang="en-US" dirty="0" err="1"/>
              <a:t>StringType</a:t>
            </a:r>
            <a:r>
              <a:rPr lang="en-US" dirty="0"/>
              <a:t>()).alias('ages'))</a:t>
            </a:r>
          </a:p>
          <a:p>
            <a:endParaRPr lang="en-US" dirty="0"/>
          </a:p>
          <a:p>
            <a:endParaRPr lang="en-US" dirty="0"/>
          </a:p>
        </p:txBody>
      </p:sp>
      <p:sp>
        <p:nvSpPr>
          <p:cNvPr id="4" name="Footer Placeholder 3">
            <a:extLst>
              <a:ext uri="{FF2B5EF4-FFF2-40B4-BE49-F238E27FC236}">
                <a16:creationId xmlns:a16="http://schemas.microsoft.com/office/drawing/2014/main" id="{BAF706C2-DFF1-684E-A11F-5C8D47ADB29A}"/>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EDABD55D-19DB-7447-9F30-56EA6EBE4A5D}"/>
              </a:ext>
            </a:extLst>
          </p:cNvPr>
          <p:cNvSpPr>
            <a:spLocks noGrp="1"/>
          </p:cNvSpPr>
          <p:nvPr>
            <p:ph type="sldNum" sz="quarter" idx="12"/>
          </p:nvPr>
        </p:nvSpPr>
        <p:spPr/>
        <p:txBody>
          <a:bodyPr/>
          <a:lstStyle/>
          <a:p>
            <a:fld id="{9AA7C465-8597-4488-B68C-958448427716}" type="slidenum">
              <a:rPr lang="en-US" smtClean="0"/>
              <a:t>92</a:t>
            </a:fld>
            <a:endParaRPr lang="en-US" dirty="0"/>
          </a:p>
        </p:txBody>
      </p:sp>
    </p:spTree>
    <p:extLst>
      <p:ext uri="{BB962C8B-B14F-4D97-AF65-F5344CB8AC3E}">
        <p14:creationId xmlns:p14="http://schemas.microsoft.com/office/powerpoint/2010/main" val="34765613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D178-BA83-934C-A554-4516F4BC0A02}"/>
              </a:ext>
            </a:extLst>
          </p:cNvPr>
          <p:cNvSpPr>
            <a:spLocks noGrp="1"/>
          </p:cNvSpPr>
          <p:nvPr>
            <p:ph type="title"/>
          </p:nvPr>
        </p:nvSpPr>
        <p:spPr/>
        <p:txBody>
          <a:bodyPr>
            <a:normAutofit fontScale="90000"/>
          </a:bodyPr>
          <a:lstStyle/>
          <a:p>
            <a:r>
              <a:rPr lang="en-US" dirty="0" err="1"/>
              <a:t>DataFrame</a:t>
            </a:r>
            <a:r>
              <a:rPr lang="en-US" dirty="0"/>
              <a:t> Operations</a:t>
            </a:r>
            <a:br>
              <a:rPr lang="en-US" dirty="0"/>
            </a:br>
            <a:r>
              <a:rPr lang="en-US" sz="3100" dirty="0"/>
              <a:t>alias()</a:t>
            </a:r>
            <a:endParaRPr lang="en-US" dirty="0"/>
          </a:p>
        </p:txBody>
      </p:sp>
      <p:sp>
        <p:nvSpPr>
          <p:cNvPr id="3" name="Content Placeholder 2">
            <a:extLst>
              <a:ext uri="{FF2B5EF4-FFF2-40B4-BE49-F238E27FC236}">
                <a16:creationId xmlns:a16="http://schemas.microsoft.com/office/drawing/2014/main" id="{4BE5043E-7A38-6B42-9E80-D82E972680F9}"/>
              </a:ext>
            </a:extLst>
          </p:cNvPr>
          <p:cNvSpPr>
            <a:spLocks noGrp="1"/>
          </p:cNvSpPr>
          <p:nvPr>
            <p:ph idx="1"/>
          </p:nvPr>
        </p:nvSpPr>
        <p:spPr/>
        <p:txBody>
          <a:bodyPr/>
          <a:lstStyle/>
          <a:p>
            <a:r>
              <a:rPr lang="en-US" dirty="0"/>
              <a:t>alias() allows you to rename a column</a:t>
            </a:r>
          </a:p>
          <a:p>
            <a:r>
              <a:rPr lang="en-US" dirty="0"/>
              <a:t>It’s especially useful with generated columns</a:t>
            </a:r>
          </a:p>
          <a:p>
            <a:endParaRPr lang="en-US" dirty="0"/>
          </a:p>
          <a:p>
            <a:pPr marL="0" indent="0">
              <a:buNone/>
            </a:pPr>
            <a:r>
              <a:rPr lang="en-US" dirty="0" err="1"/>
              <a:t>df.select</a:t>
            </a:r>
            <a:r>
              <a:rPr lang="en-US" dirty="0"/>
              <a:t>(df['</a:t>
            </a:r>
            <a:r>
              <a:rPr lang="en-US" dirty="0" err="1"/>
              <a:t>first_name</a:t>
            </a:r>
            <a:r>
              <a:rPr lang="en-US" dirty="0"/>
              <a:t>’], \</a:t>
            </a:r>
          </a:p>
          <a:p>
            <a:pPr marL="0" indent="0">
              <a:buNone/>
            </a:pPr>
            <a:r>
              <a:rPr lang="en-US" dirty="0"/>
              <a:t>               df['age’], \</a:t>
            </a:r>
          </a:p>
          <a:p>
            <a:pPr marL="0" indent="0">
              <a:buNone/>
            </a:pPr>
            <a:r>
              <a:rPr lang="en-US" dirty="0"/>
              <a:t>              (df['age'] &lt; 30).alias('young')).show(5)</a:t>
            </a:r>
          </a:p>
          <a:p>
            <a:pPr marL="0" indent="0">
              <a:buNone/>
            </a:pPr>
            <a:endParaRPr lang="en-US" dirty="0"/>
          </a:p>
          <a:p>
            <a:pPr marL="0" indent="0">
              <a:buNone/>
            </a:pPr>
            <a:endParaRPr lang="en-US" dirty="0"/>
          </a:p>
          <a:p>
            <a:endParaRPr lang="en-US" dirty="0"/>
          </a:p>
          <a:p>
            <a:endParaRPr lang="en-US" dirty="0"/>
          </a:p>
        </p:txBody>
      </p:sp>
      <p:sp>
        <p:nvSpPr>
          <p:cNvPr id="4" name="Footer Placeholder 3">
            <a:extLst>
              <a:ext uri="{FF2B5EF4-FFF2-40B4-BE49-F238E27FC236}">
                <a16:creationId xmlns:a16="http://schemas.microsoft.com/office/drawing/2014/main" id="{F264ED10-ECCA-594A-BB7C-26A7FEFF5C09}"/>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95AE0B97-AFF0-BF44-9736-DF415626F3A8}"/>
              </a:ext>
            </a:extLst>
          </p:cNvPr>
          <p:cNvSpPr>
            <a:spLocks noGrp="1"/>
          </p:cNvSpPr>
          <p:nvPr>
            <p:ph type="sldNum" sz="quarter" idx="12"/>
          </p:nvPr>
        </p:nvSpPr>
        <p:spPr/>
        <p:txBody>
          <a:bodyPr/>
          <a:lstStyle/>
          <a:p>
            <a:fld id="{9AA7C465-8597-4488-B68C-958448427716}" type="slidenum">
              <a:rPr lang="en-US" smtClean="0"/>
              <a:t>93</a:t>
            </a:fld>
            <a:endParaRPr lang="en-US" dirty="0"/>
          </a:p>
        </p:txBody>
      </p:sp>
      <p:pic>
        <p:nvPicPr>
          <p:cNvPr id="6" name="Picture 5">
            <a:extLst>
              <a:ext uri="{FF2B5EF4-FFF2-40B4-BE49-F238E27FC236}">
                <a16:creationId xmlns:a16="http://schemas.microsoft.com/office/drawing/2014/main" id="{D3BBE2E9-0923-D141-98AB-C6A5E6CA8C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2887" y="4524607"/>
            <a:ext cx="2247900" cy="2028593"/>
          </a:xfrm>
          <a:prstGeom prst="rect">
            <a:avLst/>
          </a:prstGeom>
        </p:spPr>
      </p:pic>
    </p:spTree>
    <p:extLst>
      <p:ext uri="{BB962C8B-B14F-4D97-AF65-F5344CB8AC3E}">
        <p14:creationId xmlns:p14="http://schemas.microsoft.com/office/powerpoint/2010/main" val="13798458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B18F-E777-224A-804B-0CEC9B2CE5AE}"/>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err="1"/>
              <a:t>groupBy</a:t>
            </a:r>
            <a:r>
              <a:rPr lang="en-US" sz="3100" dirty="0"/>
              <a:t>()</a:t>
            </a:r>
            <a:endParaRPr lang="en-US" dirty="0"/>
          </a:p>
        </p:txBody>
      </p:sp>
      <p:sp>
        <p:nvSpPr>
          <p:cNvPr id="3" name="Content Placeholder 2">
            <a:extLst>
              <a:ext uri="{FF2B5EF4-FFF2-40B4-BE49-F238E27FC236}">
                <a16:creationId xmlns:a16="http://schemas.microsoft.com/office/drawing/2014/main" id="{D6713196-A9BE-3841-89BB-8250F23EB525}"/>
              </a:ext>
            </a:extLst>
          </p:cNvPr>
          <p:cNvSpPr>
            <a:spLocks noGrp="1"/>
          </p:cNvSpPr>
          <p:nvPr>
            <p:ph idx="1"/>
          </p:nvPr>
        </p:nvSpPr>
        <p:spPr/>
        <p:txBody>
          <a:bodyPr/>
          <a:lstStyle/>
          <a:p>
            <a:r>
              <a:rPr lang="en-US" sz="1600" dirty="0" err="1"/>
              <a:t>groupBy</a:t>
            </a:r>
            <a:r>
              <a:rPr lang="en-US" sz="1600" dirty="0"/>
              <a:t>(cols)</a:t>
            </a:r>
          </a:p>
          <a:p>
            <a:r>
              <a:rPr lang="en-US" sz="1600" dirty="0"/>
              <a:t>Groups the </a:t>
            </a:r>
            <a:r>
              <a:rPr lang="en-US" sz="1600" dirty="0" err="1"/>
              <a:t>DataFrame</a:t>
            </a:r>
            <a:r>
              <a:rPr lang="en-US" sz="1600" dirty="0"/>
              <a:t> using the specified columns, so we can run aggregations, like count(), on them</a:t>
            </a:r>
          </a:p>
          <a:p>
            <a:r>
              <a:rPr lang="en-US" sz="1600" dirty="0"/>
              <a:t>cols – list of columns to group by. Each element should be a column name (string) or a column expression</a:t>
            </a:r>
          </a:p>
          <a:p>
            <a:r>
              <a:rPr lang="en-US" sz="1600" dirty="0" err="1"/>
              <a:t>groupBy</a:t>
            </a:r>
            <a:r>
              <a:rPr lang="en-US" sz="1600" dirty="0"/>
              <a:t>() returns an instance of </a:t>
            </a:r>
            <a:r>
              <a:rPr lang="en-US" sz="1600" dirty="0" err="1"/>
              <a:t>GroupData</a:t>
            </a:r>
            <a:r>
              <a:rPr lang="en-US" sz="1600" dirty="0"/>
              <a:t> which offers a range of aggregation functions including count()</a:t>
            </a:r>
          </a:p>
          <a:p>
            <a:endParaRPr lang="en-US" sz="1050" dirty="0"/>
          </a:p>
          <a:p>
            <a:pPr marL="0" indent="0">
              <a:buNone/>
            </a:pPr>
            <a:r>
              <a:rPr lang="en-US" sz="1600" dirty="0" err="1"/>
              <a:t>df.groupBy</a:t>
            </a:r>
            <a:r>
              <a:rPr lang="en-US" sz="1600" dirty="0"/>
              <a:t>("age").count().show()</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9FCCF5C4-AEF2-FF47-8A5F-2782E74FCBBA}"/>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ECBEC0EB-8BFC-4D40-AC9E-AA1AAF665190}"/>
              </a:ext>
            </a:extLst>
          </p:cNvPr>
          <p:cNvSpPr>
            <a:spLocks noGrp="1"/>
          </p:cNvSpPr>
          <p:nvPr>
            <p:ph type="sldNum" sz="quarter" idx="12"/>
          </p:nvPr>
        </p:nvSpPr>
        <p:spPr/>
        <p:txBody>
          <a:bodyPr/>
          <a:lstStyle/>
          <a:p>
            <a:fld id="{9AA7C465-8597-4488-B68C-958448427716}" type="slidenum">
              <a:rPr lang="en-US" smtClean="0"/>
              <a:t>94</a:t>
            </a:fld>
            <a:endParaRPr lang="en-US" dirty="0"/>
          </a:p>
        </p:txBody>
      </p:sp>
      <p:pic>
        <p:nvPicPr>
          <p:cNvPr id="6" name="Picture 5">
            <a:extLst>
              <a:ext uri="{FF2B5EF4-FFF2-40B4-BE49-F238E27FC236}">
                <a16:creationId xmlns:a16="http://schemas.microsoft.com/office/drawing/2014/main" id="{CF797A77-114B-E548-8982-4C0CE2E3946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4114800"/>
            <a:ext cx="1160895" cy="2512102"/>
          </a:xfrm>
          <a:prstGeom prst="rect">
            <a:avLst/>
          </a:prstGeom>
        </p:spPr>
      </p:pic>
    </p:spTree>
    <p:extLst>
      <p:ext uri="{BB962C8B-B14F-4D97-AF65-F5344CB8AC3E}">
        <p14:creationId xmlns:p14="http://schemas.microsoft.com/office/powerpoint/2010/main" val="3151917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F536-5C89-274F-B670-B5030BCB3EC5}"/>
              </a:ext>
            </a:extLst>
          </p:cNvPr>
          <p:cNvSpPr>
            <a:spLocks noGrp="1"/>
          </p:cNvSpPr>
          <p:nvPr>
            <p:ph type="title"/>
          </p:nvPr>
        </p:nvSpPr>
        <p:spPr/>
        <p:txBody>
          <a:bodyPr>
            <a:normAutofit fontScale="90000"/>
          </a:bodyPr>
          <a:lstStyle/>
          <a:p>
            <a:r>
              <a:rPr lang="en-US" dirty="0" err="1"/>
              <a:t>DataFrame</a:t>
            </a:r>
            <a:r>
              <a:rPr lang="en-US" dirty="0"/>
              <a:t> Operations </a:t>
            </a:r>
            <a:br>
              <a:rPr lang="en-US" dirty="0"/>
            </a:br>
            <a:r>
              <a:rPr lang="en-US" sz="3100" dirty="0" err="1"/>
              <a:t>groupBy</a:t>
            </a:r>
            <a:r>
              <a:rPr lang="en-US" sz="3100" dirty="0"/>
              <a:t>()</a:t>
            </a:r>
            <a:endParaRPr lang="en-US" dirty="0"/>
          </a:p>
        </p:txBody>
      </p:sp>
      <p:sp>
        <p:nvSpPr>
          <p:cNvPr id="3" name="Content Placeholder 2">
            <a:extLst>
              <a:ext uri="{FF2B5EF4-FFF2-40B4-BE49-F238E27FC236}">
                <a16:creationId xmlns:a16="http://schemas.microsoft.com/office/drawing/2014/main" id="{902165E2-4FFE-9747-B369-D42EB4A10376}"/>
              </a:ext>
            </a:extLst>
          </p:cNvPr>
          <p:cNvSpPr>
            <a:spLocks noGrp="1"/>
          </p:cNvSpPr>
          <p:nvPr>
            <p:ph idx="1"/>
          </p:nvPr>
        </p:nvSpPr>
        <p:spPr/>
        <p:txBody>
          <a:bodyPr>
            <a:normAutofit fontScale="85000" lnSpcReduction="20000"/>
          </a:bodyPr>
          <a:lstStyle/>
          <a:p>
            <a:r>
              <a:rPr lang="en-US" sz="2000" dirty="0"/>
              <a:t>This example does a </a:t>
            </a:r>
            <a:r>
              <a:rPr lang="en-US" sz="2000" dirty="0" err="1"/>
              <a:t>groupBy</a:t>
            </a:r>
            <a:r>
              <a:rPr lang="en-US" sz="2000" dirty="0"/>
              <a:t>() on department column and calculates sum() and avg() of salary for each department and calculates sum() and max() of bonus for each department</a:t>
            </a:r>
          </a:p>
          <a:p>
            <a:pPr marL="0" indent="0">
              <a:buNone/>
            </a:pPr>
            <a:endParaRPr lang="en-US" sz="2000" dirty="0"/>
          </a:p>
          <a:p>
            <a:pPr marL="0" indent="0">
              <a:buNone/>
            </a:pPr>
            <a:r>
              <a:rPr lang="en-US" sz="2000" dirty="0" err="1"/>
              <a:t>df.groupBy</a:t>
            </a:r>
            <a:r>
              <a:rPr lang="en-US" sz="2000" dirty="0"/>
              <a:t>("department") \ </a:t>
            </a:r>
          </a:p>
          <a:p>
            <a:pPr marL="274320" lvl="1" indent="0">
              <a:buNone/>
            </a:pPr>
            <a:r>
              <a:rPr lang="en-US" dirty="0"/>
              <a:t>.</a:t>
            </a:r>
            <a:r>
              <a:rPr lang="en-US" dirty="0" err="1"/>
              <a:t>agg</a:t>
            </a:r>
            <a:r>
              <a:rPr lang="en-US" dirty="0"/>
              <a:t>(sum("salary").alias("</a:t>
            </a:r>
            <a:r>
              <a:rPr lang="en-US" dirty="0" err="1"/>
              <a:t>sum_salary</a:t>
            </a:r>
            <a:r>
              <a:rPr lang="en-US" dirty="0"/>
              <a:t>"), \ </a:t>
            </a:r>
          </a:p>
          <a:p>
            <a:pPr marL="274320" lvl="1" indent="0">
              <a:buNone/>
            </a:pPr>
            <a:r>
              <a:rPr lang="en-US" dirty="0"/>
              <a:t>avg("salary").alias("</a:t>
            </a:r>
            <a:r>
              <a:rPr lang="en-US" dirty="0" err="1"/>
              <a:t>avg_salary</a:t>
            </a:r>
            <a:r>
              <a:rPr lang="en-US" dirty="0"/>
              <a:t>"), \ </a:t>
            </a:r>
          </a:p>
          <a:p>
            <a:pPr marL="274320" lvl="1" indent="0">
              <a:buNone/>
            </a:pPr>
            <a:r>
              <a:rPr lang="en-US" dirty="0"/>
              <a:t>sum("bonus").alias("</a:t>
            </a:r>
            <a:r>
              <a:rPr lang="en-US" dirty="0" err="1"/>
              <a:t>sum_bonus</a:t>
            </a:r>
            <a:r>
              <a:rPr lang="en-US" dirty="0"/>
              <a:t>"), \ </a:t>
            </a:r>
          </a:p>
          <a:p>
            <a:pPr marL="274320" lvl="1" indent="0">
              <a:buNone/>
            </a:pPr>
            <a:r>
              <a:rPr lang="en-US" dirty="0"/>
              <a:t>max("bonus").alias("</a:t>
            </a:r>
            <a:r>
              <a:rPr lang="en-US" dirty="0" err="1"/>
              <a:t>max_bonus</a:t>
            </a:r>
            <a:r>
              <a:rPr lang="en-US" dirty="0"/>
              <a:t>") \ </a:t>
            </a:r>
          </a:p>
          <a:p>
            <a:pPr marL="274320" lvl="1" indent="0">
              <a:buNone/>
            </a:pPr>
            <a:r>
              <a:rPr lang="en-US" dirty="0"/>
              <a:t>) \ </a:t>
            </a:r>
          </a:p>
          <a:p>
            <a:pPr marL="0" indent="0">
              <a:buNone/>
            </a:pPr>
            <a:r>
              <a:rPr lang="en-US" sz="2000" dirty="0"/>
              <a:t>.show(truncate=False)</a:t>
            </a:r>
          </a:p>
          <a:p>
            <a:pPr marL="0" indent="0">
              <a:buNone/>
            </a:pPr>
            <a:endParaRPr lang="en-US" sz="2000" dirty="0"/>
          </a:p>
          <a:p>
            <a:pPr marL="0" indent="0">
              <a:buNone/>
            </a:pP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department|sum_salary|avg_salary</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sum_bonus|max_bonus</a:t>
            </a: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|Sales     |257000    |85666.66666666667|53000    |23000    |</a:t>
            </a:r>
          </a:p>
          <a:p>
            <a:pPr marL="0" indent="0">
              <a:buNone/>
            </a:pPr>
            <a:r>
              <a:rPr lang="en-US" sz="2000" dirty="0">
                <a:latin typeface="Consolas" panose="020B0609020204030204" pitchFamily="49" charset="0"/>
                <a:cs typeface="Consolas" panose="020B0609020204030204" pitchFamily="49" charset="0"/>
              </a:rPr>
              <a:t>|Finance   |351000    |87750.0          |81000    |24000    |</a:t>
            </a:r>
          </a:p>
          <a:p>
            <a:pPr marL="0" indent="0">
              <a:buNone/>
            </a:pPr>
            <a:r>
              <a:rPr lang="en-US" sz="2000" dirty="0">
                <a:latin typeface="Consolas" panose="020B0609020204030204" pitchFamily="49" charset="0"/>
                <a:cs typeface="Consolas" panose="020B0609020204030204" pitchFamily="49" charset="0"/>
              </a:rPr>
              <a:t>|Marketing |171000    |85500.0          |39000    |21000    |</a:t>
            </a:r>
          </a:p>
          <a:p>
            <a:pPr marL="0" indent="0">
              <a:buNone/>
            </a:pPr>
            <a:r>
              <a:rPr lang="en-US" sz="2000" dirty="0">
                <a:latin typeface="Consolas" panose="020B0609020204030204" pitchFamily="49" charset="0"/>
                <a:cs typeface="Consolas" panose="020B0609020204030204" pitchFamily="49" charset="0"/>
              </a:rPr>
              <a:t>+----------+----------+-----------------+---------+---------+</a:t>
            </a:r>
          </a:p>
          <a:p>
            <a:pPr marL="0" indent="0">
              <a:buNone/>
            </a:pPr>
            <a:endParaRPr lang="en-US" sz="2000" dirty="0"/>
          </a:p>
          <a:p>
            <a:pPr marL="0" indent="0">
              <a:buNone/>
            </a:pPr>
            <a:endParaRPr lang="en-US" sz="2000" dirty="0"/>
          </a:p>
        </p:txBody>
      </p:sp>
      <p:sp>
        <p:nvSpPr>
          <p:cNvPr id="4" name="Footer Placeholder 3">
            <a:extLst>
              <a:ext uri="{FF2B5EF4-FFF2-40B4-BE49-F238E27FC236}">
                <a16:creationId xmlns:a16="http://schemas.microsoft.com/office/drawing/2014/main" id="{4BC90F8A-69C9-8449-BAFB-CD502F79F36A}"/>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6D4C0401-DD4B-C244-A651-CC464B09293D}"/>
              </a:ext>
            </a:extLst>
          </p:cNvPr>
          <p:cNvSpPr>
            <a:spLocks noGrp="1"/>
          </p:cNvSpPr>
          <p:nvPr>
            <p:ph type="sldNum" sz="quarter" idx="12"/>
          </p:nvPr>
        </p:nvSpPr>
        <p:spPr/>
        <p:txBody>
          <a:bodyPr/>
          <a:lstStyle/>
          <a:p>
            <a:fld id="{9AA7C465-8597-4488-B68C-958448427716}" type="slidenum">
              <a:rPr lang="en-US" smtClean="0"/>
              <a:t>95</a:t>
            </a:fld>
            <a:endParaRPr lang="en-US" dirty="0"/>
          </a:p>
        </p:txBody>
      </p:sp>
    </p:spTree>
    <p:extLst>
      <p:ext uri="{BB962C8B-B14F-4D97-AF65-F5344CB8AC3E}">
        <p14:creationId xmlns:p14="http://schemas.microsoft.com/office/powerpoint/2010/main" val="137715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F8C4-90C6-754D-813C-682A9C12558A}"/>
              </a:ext>
            </a:extLst>
          </p:cNvPr>
          <p:cNvSpPr>
            <a:spLocks noGrp="1"/>
          </p:cNvSpPr>
          <p:nvPr>
            <p:ph type="title"/>
          </p:nvPr>
        </p:nvSpPr>
        <p:spPr/>
        <p:txBody>
          <a:bodyPr/>
          <a:lstStyle/>
          <a:p>
            <a:r>
              <a:rPr lang="en-US" dirty="0"/>
              <a:t>Aggregation Functions</a:t>
            </a:r>
          </a:p>
        </p:txBody>
      </p:sp>
      <p:sp>
        <p:nvSpPr>
          <p:cNvPr id="3" name="Content Placeholder 2">
            <a:extLst>
              <a:ext uri="{FF2B5EF4-FFF2-40B4-BE49-F238E27FC236}">
                <a16:creationId xmlns:a16="http://schemas.microsoft.com/office/drawing/2014/main" id="{C9F786C8-D649-264E-BE60-92ECEF71AC78}"/>
              </a:ext>
            </a:extLst>
          </p:cNvPr>
          <p:cNvSpPr>
            <a:spLocks noGrp="1"/>
          </p:cNvSpPr>
          <p:nvPr>
            <p:ph idx="1"/>
          </p:nvPr>
        </p:nvSpPr>
        <p:spPr/>
        <p:txBody>
          <a:bodyPr>
            <a:normAutofit/>
          </a:bodyPr>
          <a:lstStyle/>
          <a:p>
            <a:pPr marL="0" indent="0">
              <a:buNone/>
            </a:pPr>
            <a:r>
              <a:rPr lang="en-US" sz="1900" dirty="0" err="1"/>
              <a:t>df.groupBy</a:t>
            </a:r>
            <a:r>
              <a:rPr lang="en-US" sz="1900" dirty="0"/>
              <a:t>(…).</a:t>
            </a:r>
            <a:r>
              <a:rPr lang="en-US" sz="1900" dirty="0" err="1"/>
              <a:t>someAggregationFunction</a:t>
            </a:r>
            <a:r>
              <a:rPr lang="en-US" sz="1900" dirty="0"/>
              <a:t>(cols)</a:t>
            </a:r>
          </a:p>
          <a:p>
            <a:pPr marL="0" indent="0">
              <a:buNone/>
            </a:pPr>
            <a:endParaRPr lang="en-US" sz="1900" dirty="0"/>
          </a:p>
          <a:p>
            <a:pPr marL="0" indent="0">
              <a:buNone/>
            </a:pPr>
            <a:r>
              <a:rPr lang="en-US" sz="1900" dirty="0"/>
              <a:t>When we perform </a:t>
            </a:r>
            <a:r>
              <a:rPr lang="en-US" sz="1900" dirty="0" err="1"/>
              <a:t>groupBy</a:t>
            </a:r>
            <a:r>
              <a:rPr lang="en-US" sz="1900" dirty="0"/>
              <a:t>() on a </a:t>
            </a:r>
            <a:r>
              <a:rPr lang="en-US" sz="1900" dirty="0" err="1"/>
              <a:t>Dataframe</a:t>
            </a:r>
            <a:r>
              <a:rPr lang="en-US" sz="1900" dirty="0"/>
              <a:t>, it returns a </a:t>
            </a:r>
            <a:r>
              <a:rPr lang="en-US" sz="1900" dirty="0" err="1"/>
              <a:t>GroupData</a:t>
            </a:r>
            <a:r>
              <a:rPr lang="en-US" sz="1900" dirty="0"/>
              <a:t> instance which contains below aggregate functions:</a:t>
            </a:r>
          </a:p>
          <a:p>
            <a:pPr marL="0" indent="0">
              <a:buNone/>
            </a:pPr>
            <a:endParaRPr lang="en-US" sz="1900" dirty="0"/>
          </a:p>
          <a:p>
            <a:pPr fontAlgn="base"/>
            <a:r>
              <a:rPr lang="en-US" sz="1900" dirty="0"/>
              <a:t>count(*cols) - Returns the count of rows for each group.</a:t>
            </a:r>
          </a:p>
          <a:p>
            <a:pPr fontAlgn="base"/>
            <a:r>
              <a:rPr lang="en-US" sz="1900" dirty="0"/>
              <a:t>mean(*cols) - Returns the mean of values for each group.</a:t>
            </a:r>
          </a:p>
          <a:p>
            <a:pPr fontAlgn="base"/>
            <a:r>
              <a:rPr lang="en-US" sz="1900" dirty="0"/>
              <a:t>max(*cols) - Returns the maximum of values for each group.</a:t>
            </a:r>
          </a:p>
          <a:p>
            <a:pPr fontAlgn="base"/>
            <a:r>
              <a:rPr lang="en-US" sz="1900" dirty="0"/>
              <a:t>min((*cols) - Returns the minimum of values for each group.</a:t>
            </a:r>
          </a:p>
          <a:p>
            <a:pPr fontAlgn="base"/>
            <a:r>
              <a:rPr lang="en-US" sz="1900" dirty="0"/>
              <a:t>sum(*cols) - Returns the total for values for each group.</a:t>
            </a:r>
          </a:p>
          <a:p>
            <a:pPr fontAlgn="base"/>
            <a:r>
              <a:rPr lang="en-US" sz="1900" dirty="0"/>
              <a:t>avg(*cols) - Returns the average for values for each group.</a:t>
            </a:r>
          </a:p>
          <a:p>
            <a:pPr fontAlgn="base"/>
            <a:r>
              <a:rPr lang="en-US" sz="1900" dirty="0" err="1"/>
              <a:t>agg</a:t>
            </a:r>
            <a:r>
              <a:rPr lang="en-US" sz="1900" dirty="0"/>
              <a:t>(*cols) - Using </a:t>
            </a:r>
            <a:r>
              <a:rPr lang="en-US" sz="1900" dirty="0" err="1"/>
              <a:t>agg</a:t>
            </a:r>
            <a:r>
              <a:rPr lang="en-US" sz="1900" dirty="0"/>
              <a:t>() function, we can calculate more than one aggregate at a time.</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67C0F48F-425B-4F40-B22F-2BAD83424093}"/>
              </a:ext>
            </a:extLst>
          </p:cNvPr>
          <p:cNvSpPr>
            <a:spLocks noGrp="1"/>
          </p:cNvSpPr>
          <p:nvPr>
            <p:ph type="ftr" sz="quarter" idx="11"/>
          </p:nvPr>
        </p:nvSpPr>
        <p:spPr/>
        <p:txBody>
          <a:bodyPr/>
          <a:lstStyle/>
          <a:p>
            <a:r>
              <a:rPr lang="sk-SK"/>
              <a:t>CSP554</a:t>
            </a:r>
            <a:r>
              <a:rPr lang="en-US"/>
              <a:t> Module 07</a:t>
            </a:r>
            <a:endParaRPr lang="en-US" dirty="0"/>
          </a:p>
        </p:txBody>
      </p:sp>
      <p:sp>
        <p:nvSpPr>
          <p:cNvPr id="5" name="Slide Number Placeholder 4">
            <a:extLst>
              <a:ext uri="{FF2B5EF4-FFF2-40B4-BE49-F238E27FC236}">
                <a16:creationId xmlns:a16="http://schemas.microsoft.com/office/drawing/2014/main" id="{C938AA07-13F8-EC41-93D0-1AA1B559BD03}"/>
              </a:ext>
            </a:extLst>
          </p:cNvPr>
          <p:cNvSpPr>
            <a:spLocks noGrp="1"/>
          </p:cNvSpPr>
          <p:nvPr>
            <p:ph type="sldNum" sz="quarter" idx="12"/>
          </p:nvPr>
        </p:nvSpPr>
        <p:spPr/>
        <p:txBody>
          <a:bodyPr/>
          <a:lstStyle/>
          <a:p>
            <a:fld id="{9AA7C465-8597-4488-B68C-958448427716}" type="slidenum">
              <a:rPr lang="en-US" smtClean="0"/>
              <a:t>96</a:t>
            </a:fld>
            <a:endParaRPr lang="en-US" dirty="0"/>
          </a:p>
        </p:txBody>
      </p:sp>
    </p:spTree>
    <p:extLst>
      <p:ext uri="{BB962C8B-B14F-4D97-AF65-F5344CB8AC3E}">
        <p14:creationId xmlns:p14="http://schemas.microsoft.com/office/powerpoint/2010/main" val="36657984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sz="3100" dirty="0"/>
              <a:t>describe(*cols)</a:t>
            </a:r>
          </a:p>
        </p:txBody>
      </p:sp>
      <p:sp>
        <p:nvSpPr>
          <p:cNvPr id="3" name="Content Placeholder 2"/>
          <p:cNvSpPr>
            <a:spLocks noGrp="1"/>
          </p:cNvSpPr>
          <p:nvPr>
            <p:ph idx="1"/>
          </p:nvPr>
        </p:nvSpPr>
        <p:spPr/>
        <p:txBody>
          <a:bodyPr/>
          <a:lstStyle/>
          <a:p>
            <a:r>
              <a:rPr lang="en-US" dirty="0"/>
              <a:t>Computes statistics for numeric columns.</a:t>
            </a:r>
          </a:p>
          <a:p>
            <a:endParaRPr lang="en-US" dirty="0"/>
          </a:p>
          <a:p>
            <a:r>
              <a:rPr lang="en-US" dirty="0"/>
              <a:t>This include count, mean, </a:t>
            </a:r>
            <a:r>
              <a:rPr lang="en-US" dirty="0" err="1"/>
              <a:t>stddev</a:t>
            </a:r>
            <a:r>
              <a:rPr lang="en-US" dirty="0"/>
              <a:t>, min, and max</a:t>
            </a:r>
          </a:p>
          <a:p>
            <a:r>
              <a:rPr lang="en-US" dirty="0"/>
              <a:t>If no columns are given, this function computes statistics for all numerical columns</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97</a:t>
            </a:fld>
            <a:endParaRPr lang="en-US" dirty="0"/>
          </a:p>
        </p:txBody>
      </p:sp>
    </p:spTree>
    <p:extLst>
      <p:ext uri="{BB962C8B-B14F-4D97-AF65-F5344CB8AC3E}">
        <p14:creationId xmlns:p14="http://schemas.microsoft.com/office/powerpoint/2010/main" val="37767986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describe(*cols)</a:t>
            </a:r>
          </a:p>
        </p:txBody>
      </p:sp>
      <p:sp>
        <p:nvSpPr>
          <p:cNvPr id="3" name="Content Placeholder 2"/>
          <p:cNvSpPr>
            <a:spLocks noGrp="1"/>
          </p:cNvSpPr>
          <p:nvPr>
            <p:ph idx="1"/>
          </p:nvPr>
        </p:nvSpPr>
        <p:spPr/>
        <p:txBody>
          <a:bodyPr>
            <a:normAutofit fontScale="62500" lnSpcReduction="20000"/>
          </a:bodyPr>
          <a:lstStyle/>
          <a:p>
            <a:r>
              <a:rPr lang="en-US" dirty="0"/>
              <a:t>&gt;&gt;&gt; </a:t>
            </a:r>
            <a:r>
              <a:rPr lang="en-US" dirty="0" err="1"/>
              <a:t>df.describe</a:t>
            </a:r>
            <a:r>
              <a:rPr lang="en-US" dirty="0"/>
              <a:t>().show()</a:t>
            </a:r>
          </a:p>
          <a:p>
            <a:r>
              <a:rPr lang="en-US" dirty="0"/>
              <a:t>+-------+------------------+</a:t>
            </a:r>
          </a:p>
          <a:p>
            <a:r>
              <a:rPr lang="en-US" dirty="0"/>
              <a:t>|summary|               age|</a:t>
            </a:r>
          </a:p>
          <a:p>
            <a:r>
              <a:rPr lang="en-US" dirty="0"/>
              <a:t>+-------+------------------+</a:t>
            </a:r>
          </a:p>
          <a:p>
            <a:r>
              <a:rPr lang="en-US" dirty="0"/>
              <a:t>|  count     |                 2|</a:t>
            </a:r>
          </a:p>
          <a:p>
            <a:r>
              <a:rPr lang="en-US" dirty="0"/>
              <a:t>|   mean    |              3.5|</a:t>
            </a:r>
          </a:p>
          <a:p>
            <a:r>
              <a:rPr lang="en-US" dirty="0"/>
              <a:t>| </a:t>
            </a:r>
            <a:r>
              <a:rPr lang="en-US" dirty="0" err="1"/>
              <a:t>stddev</a:t>
            </a:r>
            <a:r>
              <a:rPr lang="en-US" dirty="0"/>
              <a:t>     |   2.1213203435596424|</a:t>
            </a:r>
          </a:p>
          <a:p>
            <a:r>
              <a:rPr lang="en-US" dirty="0"/>
              <a:t>|    min|                      2|</a:t>
            </a:r>
          </a:p>
          <a:p>
            <a:r>
              <a:rPr lang="en-US" dirty="0"/>
              <a:t>|    max|                     5|</a:t>
            </a:r>
          </a:p>
          <a:p>
            <a:r>
              <a:rPr lang="en-US" dirty="0"/>
              <a:t>+-------+------------------+</a:t>
            </a:r>
          </a:p>
          <a:p>
            <a:r>
              <a:rPr lang="en-US" dirty="0"/>
              <a:t>&gt;&gt;&gt; </a:t>
            </a:r>
            <a:r>
              <a:rPr lang="en-US" dirty="0" err="1"/>
              <a:t>df.describe</a:t>
            </a:r>
            <a:r>
              <a:rPr lang="en-US" dirty="0"/>
              <a:t>(['age', 'name']).show()</a:t>
            </a:r>
          </a:p>
          <a:p>
            <a:r>
              <a:rPr lang="en-US" dirty="0"/>
              <a:t>+-------+------------------+-----+</a:t>
            </a:r>
          </a:p>
          <a:p>
            <a:r>
              <a:rPr lang="en-US" dirty="0"/>
              <a:t>|summary|         age| name|</a:t>
            </a:r>
          </a:p>
          <a:p>
            <a:r>
              <a:rPr lang="en-US" dirty="0"/>
              <a:t>+-------+------------------+-----+</a:t>
            </a:r>
          </a:p>
          <a:p>
            <a:r>
              <a:rPr lang="en-US" dirty="0"/>
              <a:t>|  count|                     2|    2|</a:t>
            </a:r>
          </a:p>
          <a:p>
            <a:r>
              <a:rPr lang="en-US" dirty="0"/>
              <a:t>|   mean|                3.5| null|</a:t>
            </a:r>
          </a:p>
          <a:p>
            <a:r>
              <a:rPr lang="en-US" dirty="0"/>
              <a:t>| </a:t>
            </a:r>
            <a:r>
              <a:rPr lang="en-US" dirty="0" err="1"/>
              <a:t>stddev</a:t>
            </a:r>
            <a:r>
              <a:rPr lang="en-US" dirty="0"/>
              <a:t>|              2.1213203435596424| null|</a:t>
            </a:r>
          </a:p>
          <a:p>
            <a:r>
              <a:rPr lang="en-US" dirty="0"/>
              <a:t>|    min|                    2|Alice|</a:t>
            </a:r>
          </a:p>
          <a:p>
            <a:r>
              <a:rPr lang="en-US" dirty="0"/>
              <a:t>|    max|                    5|  Bob|</a:t>
            </a:r>
          </a:p>
          <a:p>
            <a:r>
              <a:rPr lang="en-US" dirty="0"/>
              <a:t>+-------+------------------+-----+</a:t>
            </a:r>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98</a:t>
            </a:fld>
            <a:endParaRPr lang="en-US" dirty="0"/>
          </a:p>
        </p:txBody>
      </p:sp>
    </p:spTree>
    <p:extLst>
      <p:ext uri="{BB962C8B-B14F-4D97-AF65-F5344CB8AC3E}">
        <p14:creationId xmlns:p14="http://schemas.microsoft.com/office/powerpoint/2010/main" val="28092052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DataFrame</a:t>
            </a:r>
            <a:br>
              <a:rPr lang="en-US" dirty="0"/>
            </a:br>
            <a:r>
              <a:rPr lang="en-US" dirty="0"/>
              <a:t>distinct()</a:t>
            </a:r>
          </a:p>
        </p:txBody>
      </p:sp>
      <p:sp>
        <p:nvSpPr>
          <p:cNvPr id="3" name="Content Placeholder 2"/>
          <p:cNvSpPr>
            <a:spLocks noGrp="1"/>
          </p:cNvSpPr>
          <p:nvPr>
            <p:ph idx="1"/>
          </p:nvPr>
        </p:nvSpPr>
        <p:spPr/>
        <p:txBody>
          <a:bodyPr/>
          <a:lstStyle/>
          <a:p>
            <a:r>
              <a:rPr lang="en-US" dirty="0"/>
              <a:t>Returns a new </a:t>
            </a:r>
            <a:r>
              <a:rPr lang="en-US" dirty="0" err="1"/>
              <a:t>DataFrame</a:t>
            </a:r>
            <a:r>
              <a:rPr lang="en-US" dirty="0"/>
              <a:t> containing the distinct rows in this </a:t>
            </a:r>
            <a:r>
              <a:rPr lang="en-US" dirty="0" err="1"/>
              <a:t>DataFrame</a:t>
            </a:r>
            <a:endParaRPr lang="en-US" dirty="0"/>
          </a:p>
          <a:p>
            <a:pPr marL="0" indent="0">
              <a:buNone/>
            </a:pPr>
            <a:endParaRPr lang="en-US" dirty="0"/>
          </a:p>
          <a:p>
            <a:pPr marL="274320" lvl="1" indent="0">
              <a:buNone/>
            </a:pPr>
            <a:r>
              <a:rPr lang="en-US" dirty="0" err="1"/>
              <a:t>df.distinct</a:t>
            </a:r>
            <a:r>
              <a:rPr lang="en-US" dirty="0"/>
              <a:t>().count() </a:t>
            </a:r>
          </a:p>
          <a:p>
            <a:pPr marL="274320" lvl="1" indent="0">
              <a:buNone/>
            </a:pPr>
            <a:r>
              <a:rPr lang="en-US" dirty="0"/>
              <a:t>2</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07</a:t>
            </a:r>
          </a:p>
        </p:txBody>
      </p:sp>
      <p:sp>
        <p:nvSpPr>
          <p:cNvPr id="5" name="Slide Number Placeholder 4"/>
          <p:cNvSpPr>
            <a:spLocks noGrp="1"/>
          </p:cNvSpPr>
          <p:nvPr>
            <p:ph type="sldNum" sz="quarter" idx="12"/>
          </p:nvPr>
        </p:nvSpPr>
        <p:spPr/>
        <p:txBody>
          <a:bodyPr/>
          <a:lstStyle/>
          <a:p>
            <a:fld id="{9AA7C465-8597-4488-B68C-958448427716}" type="slidenum">
              <a:rPr lang="en-US" smtClean="0"/>
              <a:t>99</a:t>
            </a:fld>
            <a:endParaRPr lang="en-US" dirty="0"/>
          </a:p>
        </p:txBody>
      </p:sp>
    </p:spTree>
    <p:extLst>
      <p:ext uri="{BB962C8B-B14F-4D97-AF65-F5344CB8AC3E}">
        <p14:creationId xmlns:p14="http://schemas.microsoft.com/office/powerpoint/2010/main" val="4248468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51853</TotalTime>
  <Words>9348</Words>
  <Application>Microsoft Macintosh PowerPoint</Application>
  <PresentationFormat>On-screen Show (4:3)</PresentationFormat>
  <Paragraphs>1223</Paragraphs>
  <Slides>117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Consolas</vt:lpstr>
      <vt:lpstr>Clarity</vt:lpstr>
      <vt:lpstr>CSP554 Big Data Technologies</vt:lpstr>
      <vt:lpstr>What is Apache Spark?</vt:lpstr>
      <vt:lpstr>Spark’s Basic Architecture</vt:lpstr>
      <vt:lpstr>Spark Data Abstractions</vt:lpstr>
      <vt:lpstr>Spark Structured APIs</vt:lpstr>
      <vt:lpstr>DataFrames: A Quick Overview</vt:lpstr>
      <vt:lpstr>DataFrame</vt:lpstr>
      <vt:lpstr>Partitions</vt:lpstr>
      <vt:lpstr>DataFrames and Datasets</vt:lpstr>
      <vt:lpstr>DataFrames Versus Datasets</vt:lpstr>
      <vt:lpstr>DataFrame Performance</vt:lpstr>
      <vt:lpstr>Schemas</vt:lpstr>
      <vt:lpstr>Overview of Structured API Execution</vt:lpstr>
      <vt:lpstr>Structured API Execution Details Logical Plan</vt:lpstr>
      <vt:lpstr>Structured API Execution Details Physical Plan</vt:lpstr>
      <vt:lpstr>An End to End Example</vt:lpstr>
      <vt:lpstr>An End to End Example</vt:lpstr>
      <vt:lpstr>An End to End Example</vt:lpstr>
      <vt:lpstr>An End to End Example</vt:lpstr>
      <vt:lpstr>An End to End Example</vt:lpstr>
      <vt:lpstr>Spark SQL</vt:lpstr>
      <vt:lpstr>Spark SQL</vt:lpstr>
      <vt:lpstr>Spark SQL Architecture</vt:lpstr>
      <vt:lpstr>DataFrames and SQL</vt:lpstr>
      <vt:lpstr>DataFrames and SQL</vt:lpstr>
      <vt:lpstr>DataFrames and SQL</vt:lpstr>
      <vt:lpstr>Using Spark SQL (DataFrames)</vt:lpstr>
      <vt:lpstr>Using Spark SQL (DataFrames)</vt:lpstr>
      <vt:lpstr>Using Spark SQL (DataFrames)</vt:lpstr>
      <vt:lpstr>Using Spark SQL (DataFrames)</vt:lpstr>
      <vt:lpstr>SparkContext and SparkSession</vt:lpstr>
      <vt:lpstr>DataFrame API</vt:lpstr>
      <vt:lpstr>DataFrame API</vt:lpstr>
      <vt:lpstr>DataFrame API</vt:lpstr>
      <vt:lpstr>DataFrame API</vt:lpstr>
      <vt:lpstr>DataFrame API</vt:lpstr>
      <vt:lpstr>DataFrame API</vt:lpstr>
      <vt:lpstr>Schemas</vt:lpstr>
      <vt:lpstr>Schemas</vt:lpstr>
      <vt:lpstr>Schemas</vt:lpstr>
      <vt:lpstr>Programmatically Specifying the Schema</vt:lpstr>
      <vt:lpstr>Programmatically Specifying the Schema</vt:lpstr>
      <vt:lpstr>Programmatically Specifying the Schema</vt:lpstr>
      <vt:lpstr>Programmatically Specifying the Schema</vt:lpstr>
      <vt:lpstr>DataFrame Type Model</vt:lpstr>
      <vt:lpstr>DataFrame Primitive Types </vt:lpstr>
      <vt:lpstr>DataFrame Complex Types</vt:lpstr>
      <vt:lpstr>Running SQL Queries on DataFrames</vt:lpstr>
      <vt:lpstr>DataFrame createOrReplaceTempView(tableName)</vt:lpstr>
      <vt:lpstr>SparkSession sql(sqlQuery)</vt:lpstr>
      <vt:lpstr>Creating DataFrames</vt:lpstr>
      <vt:lpstr>Creating DataFrames From a Python List</vt:lpstr>
      <vt:lpstr>Creating DataFrames From a Python List</vt:lpstr>
      <vt:lpstr>Creating DataFrames The core structure for reading external data</vt:lpstr>
      <vt:lpstr>Creating DataFrames The core structure for reading external data</vt:lpstr>
      <vt:lpstr>Creating DataFrames from Files</vt:lpstr>
      <vt:lpstr>SparkSession read()</vt:lpstr>
      <vt:lpstr>DataFrameReader json(path, schema=None)</vt:lpstr>
      <vt:lpstr>DataFrameReader text(paths)</vt:lpstr>
      <vt:lpstr>DataFrameReader Other File Types</vt:lpstr>
      <vt:lpstr>Creating a DataFrame from a Hive Table</vt:lpstr>
      <vt:lpstr>Creating a DataFrame from a Hive Table</vt:lpstr>
      <vt:lpstr>DataFrame Operations/Transformations</vt:lpstr>
      <vt:lpstr>Transformations</vt:lpstr>
      <vt:lpstr>Transformation Types</vt:lpstr>
      <vt:lpstr>Narrow Transformations</vt:lpstr>
      <vt:lpstr>Wide Transformations</vt:lpstr>
      <vt:lpstr>Lazy Evaluation</vt:lpstr>
      <vt:lpstr>Actions</vt:lpstr>
      <vt:lpstr>Examples</vt:lpstr>
      <vt:lpstr>What can I do with a DataFrame?</vt:lpstr>
      <vt:lpstr>Columns</vt:lpstr>
      <vt:lpstr>Columns</vt:lpstr>
      <vt:lpstr>Columns</vt:lpstr>
      <vt:lpstr>DataFrame Operations Examples</vt:lpstr>
      <vt:lpstr>DataFrame Operations Examples: Create a DataFrame from a File </vt:lpstr>
      <vt:lpstr>DataFrame Operations Examples: Show the Content of the DataFrame</vt:lpstr>
      <vt:lpstr>DataFrame Operations Examples: Show the Content of the DataFrame</vt:lpstr>
      <vt:lpstr>DataFrame Operations Examples: Print the Schema in a Tree Format</vt:lpstr>
      <vt:lpstr>DataFrame Operations collect()</vt:lpstr>
      <vt:lpstr>DataFrame Operations collect()</vt:lpstr>
      <vt:lpstr>DataFrame Operations collect()</vt:lpstr>
      <vt:lpstr>DataFrame Operations  select()</vt:lpstr>
      <vt:lpstr>DataFrame select(*cols)</vt:lpstr>
      <vt:lpstr>DataFrame Operations Examples: Select Only the "name" Column</vt:lpstr>
      <vt:lpstr>DataFrame Operations  filter() or where()</vt:lpstr>
      <vt:lpstr>DataFrame Operations Examples: Select People Older Than 21</vt:lpstr>
      <vt:lpstr>DataFrame Operations  orderBy()</vt:lpstr>
      <vt:lpstr>DataFrame Operations  orderBy()</vt:lpstr>
      <vt:lpstr>DataFrame Operations  withColumn()</vt:lpstr>
      <vt:lpstr>DataFrame Operations  withColumnRenamed()</vt:lpstr>
      <vt:lpstr>DataFrame Operations  cast()</vt:lpstr>
      <vt:lpstr>DataFrame Operations alias()</vt:lpstr>
      <vt:lpstr>DataFrame Operations  groupBy()</vt:lpstr>
      <vt:lpstr>DataFrame Operations  groupBy()</vt:lpstr>
      <vt:lpstr>Aggregation Functions</vt:lpstr>
      <vt:lpstr>DataFrame describe(*cols)</vt:lpstr>
      <vt:lpstr>DataFrame describe(*cols)</vt:lpstr>
      <vt:lpstr>DataFrame distinct()</vt:lpstr>
      <vt:lpstr>DataFrame drop(col)</vt:lpstr>
      <vt:lpstr>DataFrame drop(*cols)</vt:lpstr>
      <vt:lpstr>DataFrame dropna(how='any', thresh=None, subset=None)</vt:lpstr>
      <vt:lpstr>DataFrame dtypes</vt:lpstr>
      <vt:lpstr>DataFrame fillna(value, subset=None)</vt:lpstr>
      <vt:lpstr>DataFrame filter(condition)</vt:lpstr>
      <vt:lpstr>DataFrame filter(condition)</vt:lpstr>
      <vt:lpstr>PowerPoint Presentation</vt:lpstr>
      <vt:lpstr>DataFrame first()</vt:lpstr>
      <vt:lpstr>DastaFrame foreach()</vt:lpstr>
      <vt:lpstr>DataFrame head(n=None)</vt:lpstr>
      <vt:lpstr>Other Useful Transformations</vt:lpstr>
      <vt:lpstr>DataFrame join(other, on=None, how=None)</vt:lpstr>
      <vt:lpstr>DataFrame join(other, on=None, how=None)</vt:lpstr>
      <vt:lpstr>Writing DataFrames</vt:lpstr>
      <vt:lpstr>Writing DataFrames</vt:lpstr>
      <vt:lpstr>Writing DataFrames Write DataFrame to CSV file</vt:lpstr>
      <vt:lpstr>Writing DataFrames Saving Modes</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Rosen, Joseph</dc:creator>
  <cp:lastModifiedBy>Joseph Rosen</cp:lastModifiedBy>
  <cp:revision>726</cp:revision>
  <cp:lastPrinted>2017-03-07T23:23:44Z</cp:lastPrinted>
  <dcterms:created xsi:type="dcterms:W3CDTF">2016-12-18T19:56:54Z</dcterms:created>
  <dcterms:modified xsi:type="dcterms:W3CDTF">2021-03-04T22:12:31Z</dcterms:modified>
</cp:coreProperties>
</file>